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56" r:id="rId2"/>
    <p:sldId id="257" r:id="rId3"/>
    <p:sldId id="258" r:id="rId4"/>
    <p:sldId id="264" r:id="rId5"/>
    <p:sldId id="265" r:id="rId6"/>
    <p:sldId id="259" r:id="rId7"/>
    <p:sldId id="266" r:id="rId8"/>
    <p:sldId id="260" r:id="rId9"/>
    <p:sldId id="267" r:id="rId10"/>
    <p:sldId id="268" r:id="rId11"/>
    <p:sldId id="261" r:id="rId12"/>
    <p:sldId id="262" r:id="rId13"/>
    <p:sldId id="263" r:id="rId14"/>
    <p:sldId id="269" r:id="rId15"/>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88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209039" y="0"/>
            <a:ext cx="9521218"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0730257"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134170" y="4114798"/>
            <a:ext cx="6621679" cy="2722271"/>
          </a:xfrm>
        </p:spPr>
        <p:txBody>
          <a:bodyPr anchor="t">
            <a:normAutofit/>
          </a:bodyPr>
          <a:lstStyle>
            <a:lvl1pPr algn="r">
              <a:defRPr sz="7200"/>
            </a:lvl1pPr>
          </a:lstStyle>
          <a:p>
            <a:r>
              <a:rPr lang="en-US"/>
              <a:t>Click to edit Master title style</a:t>
            </a:r>
            <a:endParaRPr lang="en-US" dirty="0"/>
          </a:p>
        </p:txBody>
      </p:sp>
      <p:sp>
        <p:nvSpPr>
          <p:cNvPr id="3" name="Subtitle 2"/>
          <p:cNvSpPr>
            <a:spLocks noGrp="1"/>
          </p:cNvSpPr>
          <p:nvPr>
            <p:ph type="subTitle" idx="1"/>
          </p:nvPr>
        </p:nvSpPr>
        <p:spPr>
          <a:xfrm>
            <a:off x="3326729" y="2722544"/>
            <a:ext cx="6429120" cy="1392256"/>
          </a:xfrm>
        </p:spPr>
        <p:txBody>
          <a:bodyPr tIns="0" anchor="b">
            <a:normAutofit/>
          </a:bodyPr>
          <a:lstStyle>
            <a:lvl1pPr marL="0" indent="0" algn="r">
              <a:buNone/>
              <a:defRPr sz="2160" b="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8/4/2024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629539" y="3915423"/>
            <a:ext cx="498763" cy="535531"/>
          </a:xfrm>
          <a:prstGeom prst="rect">
            <a:avLst/>
          </a:prstGeom>
          <a:noFill/>
        </p:spPr>
        <p:txBody>
          <a:bodyPr wrap="square" rtlCol="0">
            <a:spAutoFit/>
          </a:bodyPr>
          <a:lstStyle/>
          <a:p>
            <a:pPr algn="r"/>
            <a:r>
              <a:rPr lang="en-US" sz="2880" dirty="0">
                <a:solidFill>
                  <a:schemeClr val="accent6"/>
                </a:solidFill>
                <a:latin typeface="Wingdings 3" panose="05040102010807070707" pitchFamily="18" charset="2"/>
              </a:rPr>
              <a:t>z</a:t>
            </a:r>
            <a:endParaRPr lang="en-US" sz="288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608251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633083"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4170" y="969668"/>
            <a:ext cx="9544909" cy="1292675"/>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8/4/2024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465772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2404569" y="508506"/>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11087257" y="966982"/>
            <a:ext cx="1591823" cy="629295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130502" y="1164492"/>
            <a:ext cx="7760284" cy="60954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8/4/2024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736400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78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8/4/2024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633932" y="76947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023941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630212" y="3555103"/>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3776705"/>
            <a:ext cx="9547872" cy="1709695"/>
          </a:xfrm>
        </p:spPr>
        <p:txBody>
          <a:bodyPr anchor="t">
            <a:normAutofit/>
          </a:bodyPr>
          <a:lstStyle>
            <a:lvl1pPr algn="r">
              <a:defRPr sz="3840"/>
            </a:lvl1pPr>
          </a:lstStyle>
          <a:p>
            <a:r>
              <a:rPr lang="en-US"/>
              <a:t>Click to edit Master title style</a:t>
            </a:r>
            <a:endParaRPr lang="en-US" dirty="0"/>
          </a:p>
        </p:txBody>
      </p:sp>
      <p:sp>
        <p:nvSpPr>
          <p:cNvPr id="3" name="Text Placeholder 2"/>
          <p:cNvSpPr>
            <a:spLocks noGrp="1"/>
          </p:cNvSpPr>
          <p:nvPr>
            <p:ph type="body" idx="1"/>
          </p:nvPr>
        </p:nvSpPr>
        <p:spPr>
          <a:xfrm>
            <a:off x="3328762" y="2722543"/>
            <a:ext cx="9350317" cy="1054162"/>
          </a:xfrm>
        </p:spPr>
        <p:txBody>
          <a:bodyPr tIns="0" anchor="b">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8/4/2024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0261350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131848" y="966981"/>
            <a:ext cx="9541181" cy="129804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126449" y="2462539"/>
            <a:ext cx="4670352" cy="47973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99963" y="2462537"/>
            <a:ext cx="4673066" cy="47973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8/4/2024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635407" y="769468"/>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731333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632380" y="763709"/>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3131848" y="966981"/>
            <a:ext cx="9547872" cy="12940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3131143" y="2462538"/>
            <a:ext cx="4675760"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31142" y="3421597"/>
            <a:ext cx="467234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999961" y="2462538"/>
            <a:ext cx="4679758" cy="856582"/>
          </a:xfrm>
        </p:spPr>
        <p:txBody>
          <a:bodyPr anchor="b">
            <a:noAutofit/>
          </a:bodyPr>
          <a:lstStyle>
            <a:lvl1pPr marL="0" indent="0" algn="l">
              <a:lnSpc>
                <a:spcPct val="100000"/>
              </a:lnSpc>
              <a:buNone/>
              <a:defRPr sz="2640" b="0" cap="none" baseline="0">
                <a:solidFill>
                  <a:schemeClr val="accent6"/>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99962" y="3421597"/>
            <a:ext cx="4679758" cy="36857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8/4/2024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829713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8/4/2024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635407" y="769471"/>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041421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8/4/2024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720789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864985"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4388" y="1538942"/>
            <a:ext cx="3197233" cy="2283889"/>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144185" y="966982"/>
            <a:ext cx="6535534" cy="629295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364387" y="3823386"/>
            <a:ext cx="3197233" cy="2863676"/>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8/4/2024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18116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205375" y="0"/>
            <a:ext cx="12446779" cy="82296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3652794" y="0"/>
            <a:ext cx="32918"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8096474" y="3875"/>
            <a:ext cx="5555681" cy="82296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336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10" name="TextBox 9"/>
          <p:cNvSpPr txBox="1"/>
          <p:nvPr/>
        </p:nvSpPr>
        <p:spPr>
          <a:xfrm>
            <a:off x="1865623" y="1353060"/>
            <a:ext cx="498763" cy="424732"/>
          </a:xfrm>
          <a:prstGeom prst="rect">
            <a:avLst/>
          </a:prstGeom>
          <a:noFill/>
        </p:spPr>
        <p:txBody>
          <a:bodyPr wrap="square" rtlCol="0">
            <a:spAutoFit/>
          </a:bodyPr>
          <a:lstStyle/>
          <a:p>
            <a:pPr algn="r"/>
            <a:r>
              <a:rPr lang="en-US" sz="2160" dirty="0">
                <a:solidFill>
                  <a:schemeClr val="accent6"/>
                </a:solidFill>
                <a:latin typeface="Wingdings 3" panose="05040102010807070707" pitchFamily="18" charset="2"/>
              </a:rPr>
              <a:t>z</a:t>
            </a:r>
            <a:endParaRPr lang="en-US" sz="12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365489" y="1538943"/>
            <a:ext cx="4765183" cy="2280568"/>
          </a:xfrm>
        </p:spPr>
        <p:txBody>
          <a:bodyPr anchor="b">
            <a:normAutofit/>
          </a:bodyP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2364386" y="3819514"/>
            <a:ext cx="4766249" cy="2863673"/>
          </a:xfrm>
        </p:spPr>
        <p:txBody>
          <a:bodyPr>
            <a:normAutofit/>
          </a:bodyPr>
          <a:lstStyle>
            <a:lvl1pPr marL="0" indent="0" algn="l">
              <a:buNone/>
              <a:defRPr sz="240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8/4/2024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75407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98153" y="2526242"/>
            <a:ext cx="11232246" cy="5703358"/>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0"/>
            <a:ext cx="14627840" cy="8229600"/>
          </a:xfrm>
          <a:prstGeom prst="rect">
            <a:avLst/>
          </a:prstGeom>
        </p:spPr>
      </p:pic>
      <p:sp>
        <p:nvSpPr>
          <p:cNvPr id="8" name="Rectangle 7"/>
          <p:cNvSpPr/>
          <p:nvPr/>
        </p:nvSpPr>
        <p:spPr>
          <a:xfrm>
            <a:off x="0" y="0"/>
            <a:ext cx="115700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134170" y="969668"/>
            <a:ext cx="9549997" cy="129267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328319" y="2462539"/>
            <a:ext cx="9355848" cy="47973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972078" y="6324725"/>
            <a:ext cx="3195275" cy="219456"/>
          </a:xfrm>
          <a:prstGeom prst="rect">
            <a:avLst/>
          </a:prstGeom>
        </p:spPr>
        <p:txBody>
          <a:bodyPr vert="horz" lIns="91440" tIns="18288" rIns="91440" bIns="45720" rtlCol="0" anchor="t"/>
          <a:lstStyle>
            <a:lvl1pPr algn="r">
              <a:defRPr sz="960">
                <a:solidFill>
                  <a:schemeClr val="tx1">
                    <a:tint val="75000"/>
                  </a:schemeClr>
                </a:solidFill>
                <a:latin typeface="+mn-lt"/>
              </a:defRPr>
            </a:lvl1pPr>
          </a:lstStyle>
          <a:p>
            <a:fld id="{3CBC1C18-307B-4F68-A007-B5B542270E8D}" type="datetimeFigureOut">
              <a:rPr lang="en-US" dirty="0"/>
              <a:t>8/4/2024</a:t>
            </a:fld>
            <a:endParaRPr lang="en-US" dirty="0"/>
          </a:p>
        </p:txBody>
      </p:sp>
      <p:sp>
        <p:nvSpPr>
          <p:cNvPr id="5" name="Footer Placeholder 4"/>
          <p:cNvSpPr>
            <a:spLocks noGrp="1"/>
          </p:cNvSpPr>
          <p:nvPr>
            <p:ph type="ftr" sz="quarter" idx="3"/>
          </p:nvPr>
        </p:nvSpPr>
        <p:spPr>
          <a:xfrm rot="5400000">
            <a:off x="-2684556" y="4393373"/>
            <a:ext cx="7062422" cy="215011"/>
          </a:xfrm>
          <a:prstGeom prst="rect">
            <a:avLst/>
          </a:prstGeom>
        </p:spPr>
        <p:txBody>
          <a:bodyPr vert="horz" lIns="91440" tIns="45720" rIns="91440" bIns="18288" rtlCol="0" anchor="b"/>
          <a:lstStyle>
            <a:lvl1pPr algn="r">
              <a:defRPr sz="96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90089" y="197511"/>
            <a:ext cx="764072" cy="387421"/>
          </a:xfrm>
          <a:prstGeom prst="rect">
            <a:avLst/>
          </a:prstGeom>
        </p:spPr>
        <p:txBody>
          <a:bodyPr vert="horz" lIns="91440" tIns="45720" rIns="45720" bIns="45720" rtlCol="0" anchor="ctr"/>
          <a:lstStyle>
            <a:lvl1pPr algn="r">
              <a:defRPr sz="216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1154451" y="0"/>
            <a:ext cx="54863" cy="8229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7561058"/>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r" defTabSz="1097280" rtl="0" eaLnBrk="1" latinLnBrk="0" hangingPunct="1">
        <a:lnSpc>
          <a:spcPct val="90000"/>
        </a:lnSpc>
        <a:spcBef>
          <a:spcPct val="0"/>
        </a:spcBef>
        <a:buNone/>
        <a:defRPr sz="4080" b="0" i="0" kern="1200" cap="none">
          <a:solidFill>
            <a:schemeClr val="tx1"/>
          </a:solidFill>
          <a:effectLst/>
          <a:latin typeface="+mj-lt"/>
          <a:ea typeface="+mj-ea"/>
          <a:cs typeface="+mj-cs"/>
        </a:defRPr>
      </a:lvl1pPr>
    </p:titleStyle>
    <p:bodyStyle>
      <a:lvl1pPr marL="413386" indent="-413386" algn="l" defTabSz="1097280" rtl="0" eaLnBrk="1" latinLnBrk="0" hangingPunct="1">
        <a:lnSpc>
          <a:spcPct val="120000"/>
        </a:lnSpc>
        <a:spcBef>
          <a:spcPts val="1200"/>
        </a:spcBef>
        <a:spcAft>
          <a:spcPts val="720"/>
        </a:spcAft>
        <a:buClr>
          <a:schemeClr val="accent6"/>
        </a:buClr>
        <a:buSzPct val="90000"/>
        <a:buFont typeface="Wingdings" panose="05000000000000000000" pitchFamily="2" charset="2"/>
        <a:buChar char="§"/>
        <a:defRPr sz="2400" kern="1200">
          <a:solidFill>
            <a:schemeClr val="tx1"/>
          </a:solidFill>
          <a:effectLst/>
          <a:latin typeface="+mn-lt"/>
          <a:ea typeface="+mn-ea"/>
          <a:cs typeface="+mn-cs"/>
        </a:defRPr>
      </a:lvl1pPr>
      <a:lvl2pPr marL="95440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2160" kern="1200">
          <a:solidFill>
            <a:schemeClr val="tx1"/>
          </a:solidFill>
          <a:effectLst/>
          <a:latin typeface="+mn-lt"/>
          <a:ea typeface="+mn-ea"/>
          <a:cs typeface="+mn-cs"/>
        </a:defRPr>
      </a:lvl2pPr>
      <a:lvl3pPr marL="151066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920" kern="1200">
          <a:solidFill>
            <a:schemeClr val="tx1"/>
          </a:solidFill>
          <a:effectLst/>
          <a:latin typeface="+mn-lt"/>
          <a:ea typeface="+mn-ea"/>
          <a:cs typeface="+mn-cs"/>
        </a:defRPr>
      </a:lvl3pPr>
      <a:lvl4pPr marL="2051686" indent="-40576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680" kern="1200">
          <a:solidFill>
            <a:schemeClr val="tx1"/>
          </a:solidFill>
          <a:effectLst/>
          <a:latin typeface="+mn-lt"/>
          <a:ea typeface="+mn-ea"/>
          <a:cs typeface="+mn-cs"/>
        </a:defRPr>
      </a:lvl4pPr>
      <a:lvl5pPr marL="2607946" indent="-413386"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a:solidFill>
            <a:schemeClr val="tx1"/>
          </a:solidFill>
          <a:effectLst/>
          <a:latin typeface="+mn-lt"/>
          <a:ea typeface="+mn-ea"/>
          <a:cs typeface="+mn-cs"/>
        </a:defRPr>
      </a:lvl5pPr>
      <a:lvl6pPr marL="3171139"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6pPr>
      <a:lvl7pPr marL="3730752"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7pPr>
      <a:lvl8pPr marL="4290365"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8pPr>
      <a:lvl9pPr marL="4849978" indent="-405994" algn="l" defTabSz="1097280" rtl="0" eaLnBrk="1" latinLnBrk="0" hangingPunct="1">
        <a:lnSpc>
          <a:spcPct val="120000"/>
        </a:lnSpc>
        <a:spcBef>
          <a:spcPts val="600"/>
        </a:spcBef>
        <a:spcAft>
          <a:spcPts val="720"/>
        </a:spcAft>
        <a:buClr>
          <a:schemeClr val="accent6"/>
        </a:buClr>
        <a:buSzPct val="90000"/>
        <a:buFont typeface="Wingdings" panose="05000000000000000000" pitchFamily="2" charset="2"/>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5" name="Text 2"/>
          <p:cNvSpPr/>
          <p:nvPr/>
        </p:nvSpPr>
        <p:spPr>
          <a:xfrm>
            <a:off x="806529" y="633889"/>
            <a:ext cx="7530941" cy="3741420"/>
          </a:xfrm>
          <a:prstGeom prst="rect">
            <a:avLst/>
          </a:prstGeom>
          <a:noFill/>
          <a:ln/>
        </p:spPr>
        <p:txBody>
          <a:bodyPr wrap="square" rtlCol="0" anchor="t"/>
          <a:lstStyle/>
          <a:p>
            <a:pPr marL="0" indent="0">
              <a:lnSpc>
                <a:spcPts val="7365"/>
              </a:lnSpc>
              <a:buNone/>
            </a:pPr>
            <a:r>
              <a:rPr lang="en-US" sz="5892" b="1" dirty="0">
                <a:solidFill>
                  <a:srgbClr val="FFFFFF"/>
                </a:solidFill>
                <a:latin typeface="Syne" pitchFamily="34" charset="0"/>
                <a:ea typeface="Syne" pitchFamily="34" charset="-122"/>
                <a:cs typeface="Syne" pitchFamily="34" charset="-120"/>
              </a:rPr>
              <a:t>Ecommerce Product Categorization Overview</a:t>
            </a:r>
            <a:endParaRPr lang="en-US" sz="5892" dirty="0"/>
          </a:p>
        </p:txBody>
      </p:sp>
      <p:sp>
        <p:nvSpPr>
          <p:cNvPr id="6" name="Text 3"/>
          <p:cNvSpPr/>
          <p:nvPr/>
        </p:nvSpPr>
        <p:spPr>
          <a:xfrm>
            <a:off x="806529" y="4720947"/>
            <a:ext cx="7530941" cy="2212419"/>
          </a:xfrm>
          <a:prstGeom prst="rect">
            <a:avLst/>
          </a:prstGeom>
          <a:noFill/>
          <a:ln/>
        </p:spPr>
        <p:txBody>
          <a:bodyPr wrap="square" rtlCol="0" anchor="t"/>
          <a:lstStyle/>
          <a:p>
            <a:pPr marL="0" indent="0">
              <a:lnSpc>
                <a:spcPts val="2903"/>
              </a:lnSpc>
              <a:buNone/>
            </a:pPr>
            <a:r>
              <a:rPr lang="en-US" sz="1815" dirty="0">
                <a:solidFill>
                  <a:srgbClr val="D9E1FF"/>
                </a:solidFill>
                <a:latin typeface="Arimo" pitchFamily="34" charset="0"/>
                <a:ea typeface="Arimo" pitchFamily="34" charset="-122"/>
                <a:cs typeface="Arimo" pitchFamily="34" charset="-120"/>
              </a:rPr>
              <a:t>Effective product categorization is vital for enhancing eCommerce operations. It ensures customers experience seamless navigation to find desired products easily. This presentation focuses on addressing challenges in product categorization using data science techniques and innovative solutions, particularly for ambiguous product descriptions and diverse product offerings.</a:t>
            </a:r>
            <a:endParaRPr lang="en-US" sz="1815" dirty="0"/>
          </a:p>
        </p:txBody>
      </p:sp>
      <p:sp>
        <p:nvSpPr>
          <p:cNvPr id="7" name="Shape 4"/>
          <p:cNvSpPr/>
          <p:nvPr/>
        </p:nvSpPr>
        <p:spPr>
          <a:xfrm>
            <a:off x="806529" y="7209711"/>
            <a:ext cx="368618" cy="368618"/>
          </a:xfrm>
          <a:prstGeom prst="roundRect">
            <a:avLst>
              <a:gd name="adj" fmla="val 24803687"/>
            </a:avLst>
          </a:prstGeom>
          <a:solidFill>
            <a:srgbClr val="A87F52"/>
          </a:solidFill>
          <a:ln w="7620">
            <a:solidFill>
              <a:srgbClr val="FFFFFF"/>
            </a:solidFill>
            <a:prstDash val="solid"/>
          </a:ln>
        </p:spPr>
      </p:sp>
      <p:sp>
        <p:nvSpPr>
          <p:cNvPr id="8" name="Text 5"/>
          <p:cNvSpPr/>
          <p:nvPr/>
        </p:nvSpPr>
        <p:spPr>
          <a:xfrm>
            <a:off x="922139" y="7345204"/>
            <a:ext cx="137279" cy="97512"/>
          </a:xfrm>
          <a:prstGeom prst="rect">
            <a:avLst/>
          </a:prstGeom>
          <a:noFill/>
          <a:ln/>
        </p:spPr>
        <p:txBody>
          <a:bodyPr wrap="none" rtlCol="0" anchor="t"/>
          <a:lstStyle/>
          <a:p>
            <a:pPr marL="0" indent="0" algn="ctr">
              <a:lnSpc>
                <a:spcPts val="768"/>
              </a:lnSpc>
              <a:buNone/>
            </a:pPr>
            <a:r>
              <a:rPr lang="en-US" sz="768" dirty="0">
                <a:solidFill>
                  <a:srgbClr val="3C3838"/>
                </a:solidFill>
                <a:latin typeface="Arimo" pitchFamily="34" charset="0"/>
                <a:ea typeface="Arimo" pitchFamily="34" charset="-122"/>
                <a:cs typeface="Arimo" pitchFamily="34" charset="-120"/>
              </a:rPr>
              <a:t>AH</a:t>
            </a:r>
            <a:endParaRPr lang="en-US" sz="768" dirty="0"/>
          </a:p>
        </p:txBody>
      </p:sp>
      <p:sp>
        <p:nvSpPr>
          <p:cNvPr id="9" name="Text 6"/>
          <p:cNvSpPr/>
          <p:nvPr/>
        </p:nvSpPr>
        <p:spPr>
          <a:xfrm>
            <a:off x="1290280" y="7192566"/>
            <a:ext cx="2150031" cy="403146"/>
          </a:xfrm>
          <a:prstGeom prst="rect">
            <a:avLst/>
          </a:prstGeom>
          <a:noFill/>
          <a:ln/>
        </p:spPr>
        <p:txBody>
          <a:bodyPr wrap="none" rtlCol="0" anchor="t"/>
          <a:lstStyle/>
          <a:p>
            <a:pPr marL="0" indent="0" algn="l">
              <a:lnSpc>
                <a:spcPts val="3176"/>
              </a:lnSpc>
              <a:buNone/>
            </a:pPr>
            <a:r>
              <a:rPr lang="en-US" sz="2268" b="1" dirty="0">
                <a:solidFill>
                  <a:srgbClr val="D9E1FF"/>
                </a:solidFill>
                <a:latin typeface="Arimo" pitchFamily="34" charset="0"/>
                <a:ea typeface="Arimo" pitchFamily="34" charset="-122"/>
                <a:cs typeface="Arimo" pitchFamily="34" charset="-120"/>
              </a:rPr>
              <a:t>by Asif Hussain</a:t>
            </a:r>
            <a:endParaRPr lang="en-US" sz="226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7C782-CCAE-9512-1F7C-776CE8DE30B6}"/>
              </a:ext>
            </a:extLst>
          </p:cNvPr>
          <p:cNvSpPr txBox="1"/>
          <p:nvPr/>
        </p:nvSpPr>
        <p:spPr>
          <a:xfrm>
            <a:off x="1884556" y="624468"/>
            <a:ext cx="4962293" cy="584775"/>
          </a:xfrm>
          <a:prstGeom prst="rect">
            <a:avLst/>
          </a:prstGeom>
          <a:noFill/>
        </p:spPr>
        <p:txBody>
          <a:bodyPr wrap="square" rtlCol="0">
            <a:spAutoFit/>
          </a:bodyPr>
          <a:lstStyle/>
          <a:p>
            <a:r>
              <a:rPr lang="en-US" sz="3200" dirty="0"/>
              <a:t>Hyper Parameter Tuning</a:t>
            </a:r>
          </a:p>
        </p:txBody>
      </p:sp>
      <p:pic>
        <p:nvPicPr>
          <p:cNvPr id="4" name="Picture 3">
            <a:extLst>
              <a:ext uri="{FF2B5EF4-FFF2-40B4-BE49-F238E27FC236}">
                <a16:creationId xmlns:a16="http://schemas.microsoft.com/office/drawing/2014/main" id="{3B396E8A-C8E4-371A-4EC2-2848A195E999}"/>
              </a:ext>
            </a:extLst>
          </p:cNvPr>
          <p:cNvPicPr>
            <a:picLocks noChangeAspect="1"/>
          </p:cNvPicPr>
          <p:nvPr/>
        </p:nvPicPr>
        <p:blipFill>
          <a:blip r:embed="rId2"/>
          <a:stretch>
            <a:fillRect/>
          </a:stretch>
        </p:blipFill>
        <p:spPr>
          <a:xfrm>
            <a:off x="7233843" y="743372"/>
            <a:ext cx="5649113" cy="7278116"/>
          </a:xfrm>
          <a:prstGeom prst="rect">
            <a:avLst/>
          </a:prstGeom>
        </p:spPr>
      </p:pic>
    </p:spTree>
    <p:extLst>
      <p:ext uri="{BB962C8B-B14F-4D97-AF65-F5344CB8AC3E}">
        <p14:creationId xmlns:p14="http://schemas.microsoft.com/office/powerpoint/2010/main" val="349961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880110" y="557927"/>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27" name="Picture 26">
            <a:extLst>
              <a:ext uri="{FF2B5EF4-FFF2-40B4-BE49-F238E27FC236}">
                <a16:creationId xmlns:a16="http://schemas.microsoft.com/office/drawing/2014/main" id="{187FB16B-170B-E6F6-8781-2E451028577F}"/>
              </a:ext>
            </a:extLst>
          </p:cNvPr>
          <p:cNvPicPr>
            <a:picLocks noChangeAspect="1"/>
          </p:cNvPicPr>
          <p:nvPr/>
        </p:nvPicPr>
        <p:blipFill>
          <a:blip r:embed="rId4"/>
          <a:stretch>
            <a:fillRect/>
          </a:stretch>
        </p:blipFill>
        <p:spPr>
          <a:xfrm>
            <a:off x="149830" y="1354681"/>
            <a:ext cx="5186740" cy="3739141"/>
          </a:xfrm>
          <a:prstGeom prst="rect">
            <a:avLst/>
          </a:prstGeom>
        </p:spPr>
      </p:pic>
      <p:sp>
        <p:nvSpPr>
          <p:cNvPr id="28" name="TextBox 27">
            <a:extLst>
              <a:ext uri="{FF2B5EF4-FFF2-40B4-BE49-F238E27FC236}">
                <a16:creationId xmlns:a16="http://schemas.microsoft.com/office/drawing/2014/main" id="{C69AC13B-AFD0-31C4-4D09-F149F1EEE264}"/>
              </a:ext>
            </a:extLst>
          </p:cNvPr>
          <p:cNvSpPr txBox="1"/>
          <p:nvPr/>
        </p:nvSpPr>
        <p:spPr>
          <a:xfrm>
            <a:off x="624468" y="457566"/>
            <a:ext cx="5887844" cy="646331"/>
          </a:xfrm>
          <a:prstGeom prst="rect">
            <a:avLst/>
          </a:prstGeom>
          <a:noFill/>
        </p:spPr>
        <p:txBody>
          <a:bodyPr wrap="square" rtlCol="0">
            <a:spAutoFit/>
          </a:bodyPr>
          <a:lstStyle/>
          <a:p>
            <a:r>
              <a:rPr lang="en-US" sz="3600" dirty="0"/>
              <a:t>Deep Learning Accuracy</a:t>
            </a:r>
            <a:endParaRPr lang="en-IN" sz="3600" dirty="0"/>
          </a:p>
        </p:txBody>
      </p:sp>
      <p:pic>
        <p:nvPicPr>
          <p:cNvPr id="30" name="Picture 29">
            <a:extLst>
              <a:ext uri="{FF2B5EF4-FFF2-40B4-BE49-F238E27FC236}">
                <a16:creationId xmlns:a16="http://schemas.microsoft.com/office/drawing/2014/main" id="{3C3680F1-B68B-8403-0547-30B8DDC9280E}"/>
              </a:ext>
            </a:extLst>
          </p:cNvPr>
          <p:cNvPicPr>
            <a:picLocks noChangeAspect="1"/>
          </p:cNvPicPr>
          <p:nvPr/>
        </p:nvPicPr>
        <p:blipFill>
          <a:blip r:embed="rId5"/>
          <a:stretch>
            <a:fillRect/>
          </a:stretch>
        </p:blipFill>
        <p:spPr>
          <a:xfrm>
            <a:off x="10120487" y="1103897"/>
            <a:ext cx="4922563" cy="4376399"/>
          </a:xfrm>
          <a:prstGeom prst="rect">
            <a:avLst/>
          </a:prstGeom>
        </p:spPr>
      </p:pic>
      <p:pic>
        <p:nvPicPr>
          <p:cNvPr id="32" name="Picture 31">
            <a:extLst>
              <a:ext uri="{FF2B5EF4-FFF2-40B4-BE49-F238E27FC236}">
                <a16:creationId xmlns:a16="http://schemas.microsoft.com/office/drawing/2014/main" id="{C85D1B89-5E23-8F79-4BDC-4FF9A4EA7214}"/>
              </a:ext>
            </a:extLst>
          </p:cNvPr>
          <p:cNvPicPr>
            <a:picLocks noChangeAspect="1"/>
          </p:cNvPicPr>
          <p:nvPr/>
        </p:nvPicPr>
        <p:blipFill>
          <a:blip r:embed="rId6"/>
          <a:stretch>
            <a:fillRect/>
          </a:stretch>
        </p:blipFill>
        <p:spPr>
          <a:xfrm>
            <a:off x="5371446" y="1476169"/>
            <a:ext cx="4686954" cy="34961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823609" y="293370"/>
            <a:ext cx="4127063" cy="7642860"/>
          </a:xfrm>
          <a:prstGeom prst="rect">
            <a:avLst/>
          </a:prstGeom>
        </p:spPr>
      </p:pic>
      <p:sp>
        <p:nvSpPr>
          <p:cNvPr id="6" name="Text 2"/>
          <p:cNvSpPr/>
          <p:nvPr/>
        </p:nvSpPr>
        <p:spPr>
          <a:xfrm>
            <a:off x="821412" y="991314"/>
            <a:ext cx="7444978" cy="690324"/>
          </a:xfrm>
          <a:prstGeom prst="rect">
            <a:avLst/>
          </a:prstGeom>
          <a:noFill/>
          <a:ln/>
        </p:spPr>
        <p:txBody>
          <a:bodyPr wrap="none" rtlCol="0" anchor="t"/>
          <a:lstStyle/>
          <a:p>
            <a:pPr marL="0" indent="0">
              <a:lnSpc>
                <a:spcPts val="5436"/>
              </a:lnSpc>
              <a:buNone/>
            </a:pPr>
            <a:r>
              <a:rPr lang="en-US" sz="4349" b="1" dirty="0">
                <a:solidFill>
                  <a:srgbClr val="FFFFFF"/>
                </a:solidFill>
                <a:latin typeface="Syne" pitchFamily="34" charset="0"/>
                <a:ea typeface="Syne" pitchFamily="34" charset="-122"/>
                <a:cs typeface="Syne" pitchFamily="34" charset="-120"/>
              </a:rPr>
              <a:t>Final Model Deployment</a:t>
            </a:r>
            <a:endParaRPr lang="en-US" sz="4349" dirty="0"/>
          </a:p>
        </p:txBody>
      </p:sp>
      <p:sp>
        <p:nvSpPr>
          <p:cNvPr id="7" name="Shape 3"/>
          <p:cNvSpPr/>
          <p:nvPr/>
        </p:nvSpPr>
        <p:spPr>
          <a:xfrm>
            <a:off x="821412" y="2297668"/>
            <a:ext cx="528042" cy="528042"/>
          </a:xfrm>
          <a:prstGeom prst="roundRect">
            <a:avLst>
              <a:gd name="adj" fmla="val 6668"/>
            </a:avLst>
          </a:prstGeom>
          <a:solidFill>
            <a:srgbClr val="2B2952"/>
          </a:solidFill>
          <a:ln/>
        </p:spPr>
      </p:sp>
      <p:sp>
        <p:nvSpPr>
          <p:cNvPr id="8" name="Text 4"/>
          <p:cNvSpPr/>
          <p:nvPr/>
        </p:nvSpPr>
        <p:spPr>
          <a:xfrm>
            <a:off x="1020842" y="2396014"/>
            <a:ext cx="129183" cy="331351"/>
          </a:xfrm>
          <a:prstGeom prst="rect">
            <a:avLst/>
          </a:prstGeom>
          <a:noFill/>
          <a:ln/>
        </p:spPr>
        <p:txBody>
          <a:bodyPr wrap="none" rtlCol="0" anchor="t"/>
          <a:lstStyle/>
          <a:p>
            <a:pPr marL="0" indent="0" algn="ctr">
              <a:lnSpc>
                <a:spcPts val="2609"/>
              </a:lnSpc>
              <a:buNone/>
            </a:pPr>
            <a:r>
              <a:rPr lang="en-US" sz="2609" b="1" dirty="0">
                <a:solidFill>
                  <a:srgbClr val="D9E1FF"/>
                </a:solidFill>
                <a:latin typeface="Syne" pitchFamily="34" charset="0"/>
                <a:ea typeface="Syne" pitchFamily="34" charset="-122"/>
                <a:cs typeface="Syne" pitchFamily="34" charset="-120"/>
              </a:rPr>
              <a:t>1</a:t>
            </a:r>
            <a:endParaRPr lang="en-US" sz="2609" dirty="0"/>
          </a:p>
        </p:txBody>
      </p:sp>
      <p:sp>
        <p:nvSpPr>
          <p:cNvPr id="9" name="Text 5"/>
          <p:cNvSpPr/>
          <p:nvPr/>
        </p:nvSpPr>
        <p:spPr>
          <a:xfrm>
            <a:off x="1584127" y="2297668"/>
            <a:ext cx="2761298" cy="345043"/>
          </a:xfrm>
          <a:prstGeom prst="rect">
            <a:avLst/>
          </a:prstGeom>
          <a:noFill/>
          <a:ln/>
        </p:spPr>
        <p:txBody>
          <a:bodyPr wrap="none" rtlCol="0" anchor="t"/>
          <a:lstStyle/>
          <a:p>
            <a:pPr marL="0" indent="0">
              <a:lnSpc>
                <a:spcPts val="2718"/>
              </a:lnSpc>
              <a:buNone/>
            </a:pPr>
            <a:r>
              <a:rPr lang="en-US" sz="2174" b="1" dirty="0">
                <a:solidFill>
                  <a:srgbClr val="D9E1FF"/>
                </a:solidFill>
                <a:latin typeface="Syne" pitchFamily="34" charset="0"/>
                <a:ea typeface="Syne" pitchFamily="34" charset="-122"/>
                <a:cs typeface="Syne" pitchFamily="34" charset="-120"/>
              </a:rPr>
              <a:t>Model Storage</a:t>
            </a:r>
            <a:endParaRPr lang="en-US" sz="2174" dirty="0"/>
          </a:p>
        </p:txBody>
      </p:sp>
      <p:sp>
        <p:nvSpPr>
          <p:cNvPr id="10" name="Text 6"/>
          <p:cNvSpPr/>
          <p:nvPr/>
        </p:nvSpPr>
        <p:spPr>
          <a:xfrm>
            <a:off x="1584127" y="2783443"/>
            <a:ext cx="6738461" cy="375404"/>
          </a:xfrm>
          <a:prstGeom prst="rect">
            <a:avLst/>
          </a:prstGeom>
          <a:noFill/>
          <a:ln/>
        </p:spPr>
        <p:txBody>
          <a:bodyPr wrap="none" rtlCol="0" anchor="t"/>
          <a:lstStyle/>
          <a:p>
            <a:pPr marL="0" indent="0">
              <a:lnSpc>
                <a:spcPts val="2957"/>
              </a:lnSpc>
              <a:buNone/>
            </a:pPr>
            <a:r>
              <a:rPr lang="en-US" sz="1848" dirty="0">
                <a:solidFill>
                  <a:srgbClr val="D9E1FF"/>
                </a:solidFill>
                <a:latin typeface="Arimo" pitchFamily="34" charset="0"/>
                <a:ea typeface="Arimo" pitchFamily="34" charset="-122"/>
                <a:cs typeface="Arimo" pitchFamily="34" charset="-120"/>
              </a:rPr>
              <a:t>Utilizes pickle and joblib for model persistence.</a:t>
            </a:r>
            <a:endParaRPr lang="en-US" sz="1848" dirty="0"/>
          </a:p>
        </p:txBody>
      </p:sp>
      <p:sp>
        <p:nvSpPr>
          <p:cNvPr id="11" name="Shape 7"/>
          <p:cNvSpPr/>
          <p:nvPr/>
        </p:nvSpPr>
        <p:spPr>
          <a:xfrm>
            <a:off x="821412" y="3657481"/>
            <a:ext cx="528042" cy="528042"/>
          </a:xfrm>
          <a:prstGeom prst="roundRect">
            <a:avLst>
              <a:gd name="adj" fmla="val 6668"/>
            </a:avLst>
          </a:prstGeom>
          <a:solidFill>
            <a:srgbClr val="2B2952"/>
          </a:solidFill>
          <a:ln/>
        </p:spPr>
      </p:sp>
      <p:sp>
        <p:nvSpPr>
          <p:cNvPr id="12" name="Text 8"/>
          <p:cNvSpPr/>
          <p:nvPr/>
        </p:nvSpPr>
        <p:spPr>
          <a:xfrm>
            <a:off x="982028" y="3755827"/>
            <a:ext cx="206693" cy="331351"/>
          </a:xfrm>
          <a:prstGeom prst="rect">
            <a:avLst/>
          </a:prstGeom>
          <a:noFill/>
          <a:ln/>
        </p:spPr>
        <p:txBody>
          <a:bodyPr wrap="none" rtlCol="0" anchor="t"/>
          <a:lstStyle/>
          <a:p>
            <a:pPr marL="0" indent="0" algn="ctr">
              <a:lnSpc>
                <a:spcPts val="2609"/>
              </a:lnSpc>
              <a:buNone/>
            </a:pPr>
            <a:r>
              <a:rPr lang="en-US" sz="2609" b="1" dirty="0">
                <a:solidFill>
                  <a:srgbClr val="D9E1FF"/>
                </a:solidFill>
                <a:latin typeface="Syne" pitchFamily="34" charset="0"/>
                <a:ea typeface="Syne" pitchFamily="34" charset="-122"/>
                <a:cs typeface="Syne" pitchFamily="34" charset="-120"/>
              </a:rPr>
              <a:t>2</a:t>
            </a:r>
            <a:endParaRPr lang="en-US" sz="2609" dirty="0"/>
          </a:p>
        </p:txBody>
      </p:sp>
      <p:sp>
        <p:nvSpPr>
          <p:cNvPr id="13" name="Text 9"/>
          <p:cNvSpPr/>
          <p:nvPr/>
        </p:nvSpPr>
        <p:spPr>
          <a:xfrm>
            <a:off x="1584127" y="3657481"/>
            <a:ext cx="2761298" cy="345043"/>
          </a:xfrm>
          <a:prstGeom prst="rect">
            <a:avLst/>
          </a:prstGeom>
          <a:noFill/>
          <a:ln/>
        </p:spPr>
        <p:txBody>
          <a:bodyPr wrap="none" rtlCol="0" anchor="t"/>
          <a:lstStyle/>
          <a:p>
            <a:pPr marL="0" indent="0">
              <a:lnSpc>
                <a:spcPts val="2718"/>
              </a:lnSpc>
              <a:buNone/>
            </a:pPr>
            <a:r>
              <a:rPr lang="en-US" sz="2174" b="1" dirty="0">
                <a:solidFill>
                  <a:srgbClr val="D9E1FF"/>
                </a:solidFill>
                <a:latin typeface="Syne" pitchFamily="34" charset="0"/>
                <a:ea typeface="Syne" pitchFamily="34" charset="-122"/>
                <a:cs typeface="Syne" pitchFamily="34" charset="-120"/>
              </a:rPr>
              <a:t>TF-IDF Vectorizer</a:t>
            </a:r>
            <a:endParaRPr lang="en-US" sz="2174" dirty="0"/>
          </a:p>
        </p:txBody>
      </p:sp>
      <p:sp>
        <p:nvSpPr>
          <p:cNvPr id="14" name="Text 10"/>
          <p:cNvSpPr/>
          <p:nvPr/>
        </p:nvSpPr>
        <p:spPr>
          <a:xfrm>
            <a:off x="1584127" y="4143256"/>
            <a:ext cx="6738461" cy="375404"/>
          </a:xfrm>
          <a:prstGeom prst="rect">
            <a:avLst/>
          </a:prstGeom>
          <a:noFill/>
          <a:ln/>
        </p:spPr>
        <p:txBody>
          <a:bodyPr wrap="none" rtlCol="0" anchor="t"/>
          <a:lstStyle/>
          <a:p>
            <a:pPr marL="0" indent="0">
              <a:lnSpc>
                <a:spcPts val="2957"/>
              </a:lnSpc>
              <a:buNone/>
            </a:pPr>
            <a:r>
              <a:rPr lang="en-US" sz="1848" dirty="0">
                <a:solidFill>
                  <a:srgbClr val="D9E1FF"/>
                </a:solidFill>
                <a:latin typeface="Arimo" pitchFamily="34" charset="0"/>
                <a:ea typeface="Arimo" pitchFamily="34" charset="-122"/>
                <a:cs typeface="Arimo" pitchFamily="34" charset="-120"/>
              </a:rPr>
              <a:t>Saves the vectorizer for transforming new text data.</a:t>
            </a:r>
            <a:endParaRPr lang="en-US" sz="1848" dirty="0"/>
          </a:p>
        </p:txBody>
      </p:sp>
      <p:sp>
        <p:nvSpPr>
          <p:cNvPr id="15" name="Shape 11"/>
          <p:cNvSpPr/>
          <p:nvPr/>
        </p:nvSpPr>
        <p:spPr>
          <a:xfrm>
            <a:off x="821412" y="5017294"/>
            <a:ext cx="528042" cy="528042"/>
          </a:xfrm>
          <a:prstGeom prst="roundRect">
            <a:avLst>
              <a:gd name="adj" fmla="val 6668"/>
            </a:avLst>
          </a:prstGeom>
          <a:solidFill>
            <a:srgbClr val="2B2952"/>
          </a:solidFill>
          <a:ln/>
        </p:spPr>
      </p:sp>
      <p:sp>
        <p:nvSpPr>
          <p:cNvPr id="16" name="Text 12"/>
          <p:cNvSpPr/>
          <p:nvPr/>
        </p:nvSpPr>
        <p:spPr>
          <a:xfrm>
            <a:off x="979170" y="5115639"/>
            <a:ext cx="212408" cy="331351"/>
          </a:xfrm>
          <a:prstGeom prst="rect">
            <a:avLst/>
          </a:prstGeom>
          <a:noFill/>
          <a:ln/>
        </p:spPr>
        <p:txBody>
          <a:bodyPr wrap="none" rtlCol="0" anchor="t"/>
          <a:lstStyle/>
          <a:p>
            <a:pPr marL="0" indent="0" algn="ctr">
              <a:lnSpc>
                <a:spcPts val="2609"/>
              </a:lnSpc>
              <a:buNone/>
            </a:pPr>
            <a:r>
              <a:rPr lang="en-US" sz="2609" b="1" dirty="0">
                <a:solidFill>
                  <a:srgbClr val="D9E1FF"/>
                </a:solidFill>
                <a:latin typeface="Syne" pitchFamily="34" charset="0"/>
                <a:ea typeface="Syne" pitchFamily="34" charset="-122"/>
                <a:cs typeface="Syne" pitchFamily="34" charset="-120"/>
              </a:rPr>
              <a:t>3</a:t>
            </a:r>
            <a:endParaRPr lang="en-US" sz="2609" dirty="0"/>
          </a:p>
        </p:txBody>
      </p:sp>
      <p:sp>
        <p:nvSpPr>
          <p:cNvPr id="17" name="Text 13"/>
          <p:cNvSpPr/>
          <p:nvPr/>
        </p:nvSpPr>
        <p:spPr>
          <a:xfrm>
            <a:off x="1584127" y="5017294"/>
            <a:ext cx="2761298" cy="345043"/>
          </a:xfrm>
          <a:prstGeom prst="rect">
            <a:avLst/>
          </a:prstGeom>
          <a:noFill/>
          <a:ln/>
        </p:spPr>
        <p:txBody>
          <a:bodyPr wrap="none" rtlCol="0" anchor="t"/>
          <a:lstStyle/>
          <a:p>
            <a:pPr marL="0" indent="0">
              <a:lnSpc>
                <a:spcPts val="2718"/>
              </a:lnSpc>
              <a:buNone/>
            </a:pPr>
            <a:r>
              <a:rPr lang="en-US" sz="2174" b="1" dirty="0">
                <a:solidFill>
                  <a:srgbClr val="D9E1FF"/>
                </a:solidFill>
                <a:latin typeface="Syne" pitchFamily="34" charset="0"/>
                <a:ea typeface="Syne" pitchFamily="34" charset="-122"/>
                <a:cs typeface="Syne" pitchFamily="34" charset="-120"/>
              </a:rPr>
              <a:t>Future Updates</a:t>
            </a:r>
            <a:endParaRPr lang="en-US" sz="2174" dirty="0"/>
          </a:p>
        </p:txBody>
      </p:sp>
      <p:sp>
        <p:nvSpPr>
          <p:cNvPr id="18" name="Text 14"/>
          <p:cNvSpPr/>
          <p:nvPr/>
        </p:nvSpPr>
        <p:spPr>
          <a:xfrm>
            <a:off x="1584127" y="5503069"/>
            <a:ext cx="6738461" cy="375404"/>
          </a:xfrm>
          <a:prstGeom prst="rect">
            <a:avLst/>
          </a:prstGeom>
          <a:noFill/>
          <a:ln/>
        </p:spPr>
        <p:txBody>
          <a:bodyPr wrap="none" rtlCol="0" anchor="t"/>
          <a:lstStyle/>
          <a:p>
            <a:pPr marL="0" indent="0">
              <a:lnSpc>
                <a:spcPts val="2957"/>
              </a:lnSpc>
              <a:buNone/>
            </a:pPr>
            <a:r>
              <a:rPr lang="en-US" sz="1848" dirty="0">
                <a:solidFill>
                  <a:srgbClr val="D9E1FF"/>
                </a:solidFill>
                <a:latin typeface="Arimo" pitchFamily="34" charset="0"/>
                <a:ea typeface="Arimo" pitchFamily="34" charset="-122"/>
                <a:cs typeface="Arimo" pitchFamily="34" charset="-120"/>
              </a:rPr>
              <a:t>Models can be retrained for continuous improvement.</a:t>
            </a:r>
            <a:endParaRPr lang="en-US" sz="1848" dirty="0"/>
          </a:p>
        </p:txBody>
      </p:sp>
      <p:sp>
        <p:nvSpPr>
          <p:cNvPr id="19" name="Shape 15"/>
          <p:cNvSpPr/>
          <p:nvPr/>
        </p:nvSpPr>
        <p:spPr>
          <a:xfrm>
            <a:off x="821412" y="6377107"/>
            <a:ext cx="528042" cy="528042"/>
          </a:xfrm>
          <a:prstGeom prst="roundRect">
            <a:avLst>
              <a:gd name="adj" fmla="val 6668"/>
            </a:avLst>
          </a:prstGeom>
          <a:solidFill>
            <a:srgbClr val="2B2952"/>
          </a:solidFill>
          <a:ln/>
        </p:spPr>
      </p:sp>
      <p:sp>
        <p:nvSpPr>
          <p:cNvPr id="20" name="Text 16"/>
          <p:cNvSpPr/>
          <p:nvPr/>
        </p:nvSpPr>
        <p:spPr>
          <a:xfrm>
            <a:off x="967621" y="6475452"/>
            <a:ext cx="235506" cy="331351"/>
          </a:xfrm>
          <a:prstGeom prst="rect">
            <a:avLst/>
          </a:prstGeom>
          <a:noFill/>
          <a:ln/>
        </p:spPr>
        <p:txBody>
          <a:bodyPr wrap="none" rtlCol="0" anchor="t"/>
          <a:lstStyle/>
          <a:p>
            <a:pPr marL="0" indent="0" algn="ctr">
              <a:lnSpc>
                <a:spcPts val="2609"/>
              </a:lnSpc>
              <a:buNone/>
            </a:pPr>
            <a:r>
              <a:rPr lang="en-US" sz="2609" b="1" dirty="0">
                <a:solidFill>
                  <a:srgbClr val="D9E1FF"/>
                </a:solidFill>
                <a:latin typeface="Syne" pitchFamily="34" charset="0"/>
                <a:ea typeface="Syne" pitchFamily="34" charset="-122"/>
                <a:cs typeface="Syne" pitchFamily="34" charset="-120"/>
              </a:rPr>
              <a:t>4</a:t>
            </a:r>
            <a:endParaRPr lang="en-US" sz="2609" dirty="0"/>
          </a:p>
        </p:txBody>
      </p:sp>
      <p:sp>
        <p:nvSpPr>
          <p:cNvPr id="21" name="Text 17"/>
          <p:cNvSpPr/>
          <p:nvPr/>
        </p:nvSpPr>
        <p:spPr>
          <a:xfrm>
            <a:off x="1584127" y="6377107"/>
            <a:ext cx="3717369" cy="345043"/>
          </a:xfrm>
          <a:prstGeom prst="rect">
            <a:avLst/>
          </a:prstGeom>
          <a:noFill/>
          <a:ln/>
        </p:spPr>
        <p:txBody>
          <a:bodyPr wrap="none" rtlCol="0" anchor="t"/>
          <a:lstStyle/>
          <a:p>
            <a:pPr marL="0" indent="0">
              <a:lnSpc>
                <a:spcPts val="2718"/>
              </a:lnSpc>
              <a:buNone/>
            </a:pPr>
            <a:r>
              <a:rPr lang="en-US" sz="2174" b="1" dirty="0">
                <a:solidFill>
                  <a:srgbClr val="D9E1FF"/>
                </a:solidFill>
                <a:latin typeface="Syne" pitchFamily="34" charset="0"/>
                <a:ea typeface="Syne" pitchFamily="34" charset="-122"/>
                <a:cs typeface="Syne" pitchFamily="34" charset="-120"/>
              </a:rPr>
              <a:t>Performance Monitoring</a:t>
            </a:r>
            <a:endParaRPr lang="en-US" sz="2174" dirty="0"/>
          </a:p>
        </p:txBody>
      </p:sp>
      <p:sp>
        <p:nvSpPr>
          <p:cNvPr id="22" name="Text 18"/>
          <p:cNvSpPr/>
          <p:nvPr/>
        </p:nvSpPr>
        <p:spPr>
          <a:xfrm>
            <a:off x="1584127" y="6862882"/>
            <a:ext cx="6738461" cy="375404"/>
          </a:xfrm>
          <a:prstGeom prst="rect">
            <a:avLst/>
          </a:prstGeom>
          <a:noFill/>
          <a:ln/>
        </p:spPr>
        <p:txBody>
          <a:bodyPr wrap="none" rtlCol="0" anchor="t"/>
          <a:lstStyle/>
          <a:p>
            <a:pPr marL="0" indent="0">
              <a:lnSpc>
                <a:spcPts val="2957"/>
              </a:lnSpc>
              <a:buNone/>
            </a:pPr>
            <a:r>
              <a:rPr lang="en-US" sz="1848" dirty="0">
                <a:solidFill>
                  <a:srgbClr val="D9E1FF"/>
                </a:solidFill>
                <a:latin typeface="Arimo" pitchFamily="34" charset="0"/>
                <a:ea typeface="Arimo" pitchFamily="34" charset="-122"/>
                <a:cs typeface="Arimo" pitchFamily="34" charset="-120"/>
              </a:rPr>
              <a:t>Regularly evaluate the model against new data.</a:t>
            </a:r>
            <a:endParaRPr lang="en-US" sz="1848"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37132" y="2889766"/>
            <a:ext cx="4900136" cy="2450068"/>
          </a:xfrm>
          <a:prstGeom prst="rect">
            <a:avLst/>
          </a:prstGeom>
        </p:spPr>
      </p:pic>
      <p:sp>
        <p:nvSpPr>
          <p:cNvPr id="6" name="Text 2"/>
          <p:cNvSpPr/>
          <p:nvPr/>
        </p:nvSpPr>
        <p:spPr>
          <a:xfrm>
            <a:off x="820698" y="645200"/>
            <a:ext cx="7502604" cy="1379220"/>
          </a:xfrm>
          <a:prstGeom prst="rect">
            <a:avLst/>
          </a:prstGeom>
          <a:noFill/>
          <a:ln/>
        </p:spPr>
        <p:txBody>
          <a:bodyPr wrap="square" rtlCol="0" anchor="t"/>
          <a:lstStyle/>
          <a:p>
            <a:pPr marL="0" indent="0">
              <a:lnSpc>
                <a:spcPts val="5431"/>
              </a:lnSpc>
              <a:buNone/>
            </a:pPr>
            <a:r>
              <a:rPr lang="en-US" sz="4345" b="1" dirty="0">
                <a:solidFill>
                  <a:srgbClr val="FFFFFF"/>
                </a:solidFill>
                <a:latin typeface="Syne" pitchFamily="34" charset="0"/>
                <a:ea typeface="Syne" pitchFamily="34" charset="-122"/>
                <a:cs typeface="Syne" pitchFamily="34" charset="-120"/>
              </a:rPr>
              <a:t>Conclusion and Recommendations</a:t>
            </a:r>
            <a:endParaRPr lang="en-US" sz="4345" dirty="0"/>
          </a:p>
        </p:txBody>
      </p:sp>
      <p:sp>
        <p:nvSpPr>
          <p:cNvPr id="7" name="Shape 3"/>
          <p:cNvSpPr/>
          <p:nvPr/>
        </p:nvSpPr>
        <p:spPr>
          <a:xfrm>
            <a:off x="820698" y="2376130"/>
            <a:ext cx="7502604" cy="1329571"/>
          </a:xfrm>
          <a:prstGeom prst="roundRect">
            <a:avLst>
              <a:gd name="adj" fmla="val 2646"/>
            </a:avLst>
          </a:prstGeom>
          <a:solidFill>
            <a:srgbClr val="2B2952"/>
          </a:solidFill>
          <a:ln/>
        </p:spPr>
      </p:sp>
      <p:sp>
        <p:nvSpPr>
          <p:cNvPr id="8" name="Text 4"/>
          <p:cNvSpPr/>
          <p:nvPr/>
        </p:nvSpPr>
        <p:spPr>
          <a:xfrm>
            <a:off x="1055132" y="2610564"/>
            <a:ext cx="5211128" cy="344805"/>
          </a:xfrm>
          <a:prstGeom prst="rect">
            <a:avLst/>
          </a:prstGeom>
          <a:noFill/>
          <a:ln/>
        </p:spPr>
        <p:txBody>
          <a:bodyPr wrap="none" rtlCol="0" anchor="t"/>
          <a:lstStyle/>
          <a:p>
            <a:pPr marL="0" indent="0">
              <a:lnSpc>
                <a:spcPts val="2716"/>
              </a:lnSpc>
              <a:buNone/>
            </a:pPr>
            <a:r>
              <a:rPr lang="en-US" sz="2172" b="1" dirty="0">
                <a:solidFill>
                  <a:srgbClr val="D9E1FF"/>
                </a:solidFill>
                <a:latin typeface="Syne" pitchFamily="34" charset="0"/>
                <a:ea typeface="Syne" pitchFamily="34" charset="-122"/>
                <a:cs typeface="Syne" pitchFamily="34" charset="-120"/>
              </a:rPr>
              <a:t>Optimal Machine Learning Models</a:t>
            </a:r>
            <a:endParaRPr lang="en-US" sz="2172" dirty="0"/>
          </a:p>
        </p:txBody>
      </p:sp>
      <p:sp>
        <p:nvSpPr>
          <p:cNvPr id="9" name="Text 5"/>
          <p:cNvSpPr/>
          <p:nvPr/>
        </p:nvSpPr>
        <p:spPr>
          <a:xfrm>
            <a:off x="1055132" y="3095982"/>
            <a:ext cx="7033736" cy="375285"/>
          </a:xfrm>
          <a:prstGeom prst="rect">
            <a:avLst/>
          </a:prstGeom>
          <a:noFill/>
          <a:ln/>
        </p:spPr>
        <p:txBody>
          <a:bodyPr wrap="none" rtlCol="0" anchor="t"/>
          <a:lstStyle/>
          <a:p>
            <a:pPr marL="0" indent="0">
              <a:lnSpc>
                <a:spcPts val="2954"/>
              </a:lnSpc>
              <a:buNone/>
            </a:pPr>
            <a:r>
              <a:rPr lang="en-US" sz="1847" dirty="0">
                <a:solidFill>
                  <a:srgbClr val="D9E1FF"/>
                </a:solidFill>
                <a:latin typeface="Arimo" pitchFamily="34" charset="0"/>
                <a:ea typeface="Arimo" pitchFamily="34" charset="-122"/>
                <a:cs typeface="Arimo" pitchFamily="34" charset="-120"/>
              </a:rPr>
              <a:t>Linear SVM and Ridge Classifier are highly effective.</a:t>
            </a:r>
            <a:endParaRPr lang="en-US" sz="1847" dirty="0"/>
          </a:p>
        </p:txBody>
      </p:sp>
      <p:sp>
        <p:nvSpPr>
          <p:cNvPr id="10" name="Shape 6"/>
          <p:cNvSpPr/>
          <p:nvPr/>
        </p:nvSpPr>
        <p:spPr>
          <a:xfrm>
            <a:off x="820698" y="3940135"/>
            <a:ext cx="7502604" cy="1704856"/>
          </a:xfrm>
          <a:prstGeom prst="roundRect">
            <a:avLst>
              <a:gd name="adj" fmla="val 2063"/>
            </a:avLst>
          </a:prstGeom>
          <a:solidFill>
            <a:srgbClr val="2B2952"/>
          </a:solidFill>
          <a:ln/>
        </p:spPr>
      </p:sp>
      <p:sp>
        <p:nvSpPr>
          <p:cNvPr id="11" name="Text 7"/>
          <p:cNvSpPr/>
          <p:nvPr/>
        </p:nvSpPr>
        <p:spPr>
          <a:xfrm>
            <a:off x="1055132" y="4174569"/>
            <a:ext cx="3970258" cy="344805"/>
          </a:xfrm>
          <a:prstGeom prst="rect">
            <a:avLst/>
          </a:prstGeom>
          <a:noFill/>
          <a:ln/>
        </p:spPr>
        <p:txBody>
          <a:bodyPr wrap="none" rtlCol="0" anchor="t"/>
          <a:lstStyle/>
          <a:p>
            <a:pPr marL="0" indent="0">
              <a:lnSpc>
                <a:spcPts val="2716"/>
              </a:lnSpc>
              <a:buNone/>
            </a:pPr>
            <a:r>
              <a:rPr lang="en-US" sz="2172" b="1" dirty="0">
                <a:solidFill>
                  <a:srgbClr val="D9E1FF"/>
                </a:solidFill>
                <a:latin typeface="Syne" pitchFamily="34" charset="0"/>
                <a:ea typeface="Syne" pitchFamily="34" charset="-122"/>
                <a:cs typeface="Syne" pitchFamily="34" charset="-120"/>
              </a:rPr>
              <a:t>Deep Learning Limitations</a:t>
            </a:r>
            <a:endParaRPr lang="en-US" sz="2172" dirty="0"/>
          </a:p>
        </p:txBody>
      </p:sp>
      <p:sp>
        <p:nvSpPr>
          <p:cNvPr id="12" name="Text 8"/>
          <p:cNvSpPr/>
          <p:nvPr/>
        </p:nvSpPr>
        <p:spPr>
          <a:xfrm>
            <a:off x="1055132" y="4659987"/>
            <a:ext cx="7033736" cy="750570"/>
          </a:xfrm>
          <a:prstGeom prst="rect">
            <a:avLst/>
          </a:prstGeom>
          <a:noFill/>
          <a:ln/>
        </p:spPr>
        <p:txBody>
          <a:bodyPr wrap="square" rtlCol="0" anchor="t"/>
          <a:lstStyle/>
          <a:p>
            <a:pPr marL="0" indent="0">
              <a:lnSpc>
                <a:spcPts val="2954"/>
              </a:lnSpc>
              <a:buNone/>
            </a:pPr>
            <a:r>
              <a:rPr lang="en-US" sz="1847" dirty="0">
                <a:solidFill>
                  <a:srgbClr val="D9E1FF"/>
                </a:solidFill>
                <a:latin typeface="Arimo" pitchFamily="34" charset="0"/>
                <a:ea typeface="Arimo" pitchFamily="34" charset="-122"/>
                <a:cs typeface="Arimo" pitchFamily="34" charset="-120"/>
              </a:rPr>
              <a:t>Deep learning yielded lower validation accuracy compared to classical methods.</a:t>
            </a:r>
            <a:endParaRPr lang="en-US" sz="1847" dirty="0"/>
          </a:p>
        </p:txBody>
      </p:sp>
      <p:sp>
        <p:nvSpPr>
          <p:cNvPr id="13" name="Shape 9"/>
          <p:cNvSpPr/>
          <p:nvPr/>
        </p:nvSpPr>
        <p:spPr>
          <a:xfrm>
            <a:off x="820698" y="5879425"/>
            <a:ext cx="7502604" cy="1704856"/>
          </a:xfrm>
          <a:prstGeom prst="roundRect">
            <a:avLst>
              <a:gd name="adj" fmla="val 2063"/>
            </a:avLst>
          </a:prstGeom>
          <a:solidFill>
            <a:srgbClr val="2B2952"/>
          </a:solidFill>
          <a:ln/>
        </p:spPr>
      </p:sp>
      <p:sp>
        <p:nvSpPr>
          <p:cNvPr id="14" name="Text 10"/>
          <p:cNvSpPr/>
          <p:nvPr/>
        </p:nvSpPr>
        <p:spPr>
          <a:xfrm>
            <a:off x="1055132" y="6113859"/>
            <a:ext cx="2758916" cy="344805"/>
          </a:xfrm>
          <a:prstGeom prst="rect">
            <a:avLst/>
          </a:prstGeom>
          <a:noFill/>
          <a:ln/>
        </p:spPr>
        <p:txBody>
          <a:bodyPr wrap="none" rtlCol="0" anchor="t"/>
          <a:lstStyle/>
          <a:p>
            <a:pPr marL="0" indent="0">
              <a:lnSpc>
                <a:spcPts val="2716"/>
              </a:lnSpc>
              <a:buNone/>
            </a:pPr>
            <a:r>
              <a:rPr lang="en-US" sz="2172" b="1" dirty="0">
                <a:solidFill>
                  <a:srgbClr val="D9E1FF"/>
                </a:solidFill>
                <a:latin typeface="Syne" pitchFamily="34" charset="0"/>
                <a:ea typeface="Syne" pitchFamily="34" charset="-122"/>
                <a:cs typeface="Syne" pitchFamily="34" charset="-120"/>
              </a:rPr>
              <a:t>Future Directions</a:t>
            </a:r>
            <a:endParaRPr lang="en-US" sz="2172" dirty="0"/>
          </a:p>
        </p:txBody>
      </p:sp>
      <p:sp>
        <p:nvSpPr>
          <p:cNvPr id="15" name="Text 11"/>
          <p:cNvSpPr/>
          <p:nvPr/>
        </p:nvSpPr>
        <p:spPr>
          <a:xfrm>
            <a:off x="1055132" y="6599277"/>
            <a:ext cx="7033736" cy="750570"/>
          </a:xfrm>
          <a:prstGeom prst="rect">
            <a:avLst/>
          </a:prstGeom>
          <a:noFill/>
          <a:ln/>
        </p:spPr>
        <p:txBody>
          <a:bodyPr wrap="square" rtlCol="0" anchor="t"/>
          <a:lstStyle/>
          <a:p>
            <a:pPr marL="0" indent="0">
              <a:lnSpc>
                <a:spcPts val="2954"/>
              </a:lnSpc>
              <a:buNone/>
            </a:pPr>
            <a:r>
              <a:rPr lang="en-US" sz="1847" dirty="0">
                <a:solidFill>
                  <a:srgbClr val="D9E1FF"/>
                </a:solidFill>
                <a:latin typeface="Arimo" pitchFamily="34" charset="0"/>
                <a:ea typeface="Arimo" pitchFamily="34" charset="-122"/>
                <a:cs typeface="Arimo" pitchFamily="34" charset="-120"/>
              </a:rPr>
              <a:t>Explore ensemble methods for improved performance and efficiency.</a:t>
            </a:r>
            <a:endParaRPr lang="en-US" sz="184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8E075-542A-8029-01F5-977BAD27A806}"/>
              </a:ext>
            </a:extLst>
          </p:cNvPr>
          <p:cNvSpPr/>
          <p:nvPr/>
        </p:nvSpPr>
        <p:spPr>
          <a:xfrm>
            <a:off x="4348977" y="3176543"/>
            <a:ext cx="7092176" cy="1446550"/>
          </a:xfrm>
          <a:prstGeom prst="rect">
            <a:avLst/>
          </a:prstGeom>
          <a:noFill/>
        </p:spPr>
        <p:txBody>
          <a:bodyPr wrap="square" lIns="91440" tIns="45720" rIns="91440" bIns="45720">
            <a:spAutoFit/>
            <a:scene3d>
              <a:camera prst="obliqueTopRight"/>
              <a:lightRig rig="threePt" dir="t"/>
            </a:scene3d>
          </a:bodyPr>
          <a:lstStyle/>
          <a:p>
            <a:pPr algn="ctr"/>
            <a:r>
              <a:rPr lang="en-US" sz="8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303111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48919" y="1676519"/>
            <a:ext cx="4876562" cy="4876562"/>
          </a:xfrm>
          <a:prstGeom prst="rect">
            <a:avLst/>
          </a:prstGeom>
        </p:spPr>
      </p:pic>
      <p:sp>
        <p:nvSpPr>
          <p:cNvPr id="6" name="Text 2"/>
          <p:cNvSpPr/>
          <p:nvPr/>
        </p:nvSpPr>
        <p:spPr>
          <a:xfrm>
            <a:off x="853797" y="672584"/>
            <a:ext cx="7040999" cy="717471"/>
          </a:xfrm>
          <a:prstGeom prst="rect">
            <a:avLst/>
          </a:prstGeom>
          <a:noFill/>
          <a:ln/>
        </p:spPr>
        <p:txBody>
          <a:bodyPr wrap="none" rtlCol="0" anchor="t"/>
          <a:lstStyle/>
          <a:p>
            <a:pPr marL="0" indent="0">
              <a:lnSpc>
                <a:spcPts val="5650"/>
              </a:lnSpc>
              <a:buNone/>
            </a:pPr>
            <a:r>
              <a:rPr lang="en-US" sz="4520" b="1" dirty="0">
                <a:solidFill>
                  <a:srgbClr val="FFFFFF"/>
                </a:solidFill>
                <a:latin typeface="Syne" pitchFamily="34" charset="0"/>
                <a:ea typeface="Syne" pitchFamily="34" charset="-122"/>
                <a:cs typeface="Syne" pitchFamily="34" charset="-120"/>
              </a:rPr>
              <a:t>Hackathon Objectives</a:t>
            </a:r>
            <a:endParaRPr lang="en-US" sz="4520" dirty="0"/>
          </a:p>
        </p:txBody>
      </p:sp>
      <p:sp>
        <p:nvSpPr>
          <p:cNvPr id="7" name="Shape 3"/>
          <p:cNvSpPr/>
          <p:nvPr/>
        </p:nvSpPr>
        <p:spPr>
          <a:xfrm>
            <a:off x="853797" y="2030373"/>
            <a:ext cx="548878" cy="548878"/>
          </a:xfrm>
          <a:prstGeom prst="roundRect">
            <a:avLst>
              <a:gd name="adj" fmla="val 6667"/>
            </a:avLst>
          </a:prstGeom>
          <a:solidFill>
            <a:srgbClr val="2B2952"/>
          </a:solidFill>
          <a:ln/>
        </p:spPr>
      </p:sp>
      <p:sp>
        <p:nvSpPr>
          <p:cNvPr id="8" name="Text 4"/>
          <p:cNvSpPr/>
          <p:nvPr/>
        </p:nvSpPr>
        <p:spPr>
          <a:xfrm>
            <a:off x="1061085" y="2132528"/>
            <a:ext cx="134303" cy="344448"/>
          </a:xfrm>
          <a:prstGeom prst="rect">
            <a:avLst/>
          </a:prstGeom>
          <a:noFill/>
          <a:ln/>
        </p:spPr>
        <p:txBody>
          <a:bodyPr wrap="none" rtlCol="0" anchor="t"/>
          <a:lstStyle/>
          <a:p>
            <a:pPr marL="0" indent="0" algn="ctr">
              <a:lnSpc>
                <a:spcPts val="2712"/>
              </a:lnSpc>
              <a:buNone/>
            </a:pPr>
            <a:r>
              <a:rPr lang="en-US" sz="2712" b="1" dirty="0">
                <a:solidFill>
                  <a:srgbClr val="D9E1FF"/>
                </a:solidFill>
                <a:latin typeface="Syne" pitchFamily="34" charset="0"/>
                <a:ea typeface="Syne" pitchFamily="34" charset="-122"/>
                <a:cs typeface="Syne" pitchFamily="34" charset="-120"/>
              </a:rPr>
              <a:t>1</a:t>
            </a:r>
            <a:endParaRPr lang="en-US" sz="2712" dirty="0"/>
          </a:p>
        </p:txBody>
      </p:sp>
      <p:sp>
        <p:nvSpPr>
          <p:cNvPr id="9" name="Text 5"/>
          <p:cNvSpPr/>
          <p:nvPr/>
        </p:nvSpPr>
        <p:spPr>
          <a:xfrm>
            <a:off x="1646515" y="2030373"/>
            <a:ext cx="2870002" cy="358735"/>
          </a:xfrm>
          <a:prstGeom prst="rect">
            <a:avLst/>
          </a:prstGeom>
          <a:noFill/>
          <a:ln/>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Data Exploration</a:t>
            </a:r>
            <a:endParaRPr lang="en-US" sz="2260" dirty="0"/>
          </a:p>
        </p:txBody>
      </p:sp>
      <p:sp>
        <p:nvSpPr>
          <p:cNvPr id="10" name="Text 6"/>
          <p:cNvSpPr/>
          <p:nvPr/>
        </p:nvSpPr>
        <p:spPr>
          <a:xfrm>
            <a:off x="1646515" y="2535436"/>
            <a:ext cx="6643688" cy="390287"/>
          </a:xfrm>
          <a:prstGeom prst="rect">
            <a:avLst/>
          </a:prstGeom>
          <a:noFill/>
          <a:ln/>
        </p:spPr>
        <p:txBody>
          <a:bodyPr wrap="none" rtlCol="0" anchor="t"/>
          <a:lstStyle/>
          <a:p>
            <a:pPr marL="0" indent="0">
              <a:lnSpc>
                <a:spcPts val="3073"/>
              </a:lnSpc>
              <a:buNone/>
            </a:pPr>
            <a:r>
              <a:rPr lang="en-US" sz="1921" dirty="0">
                <a:solidFill>
                  <a:srgbClr val="D9E1FF"/>
                </a:solidFill>
                <a:latin typeface="Arimo" pitchFamily="34" charset="0"/>
                <a:ea typeface="Arimo" pitchFamily="34" charset="-122"/>
                <a:cs typeface="Arimo" pitchFamily="34" charset="-120"/>
              </a:rPr>
              <a:t>Understand dataset features and address missing data.</a:t>
            </a:r>
            <a:endParaRPr lang="en-US" sz="1921" dirty="0"/>
          </a:p>
        </p:txBody>
      </p:sp>
      <p:sp>
        <p:nvSpPr>
          <p:cNvPr id="11" name="Shape 7"/>
          <p:cNvSpPr/>
          <p:nvPr/>
        </p:nvSpPr>
        <p:spPr>
          <a:xfrm>
            <a:off x="853797" y="3444002"/>
            <a:ext cx="548878" cy="548878"/>
          </a:xfrm>
          <a:prstGeom prst="roundRect">
            <a:avLst>
              <a:gd name="adj" fmla="val 6667"/>
            </a:avLst>
          </a:prstGeom>
          <a:solidFill>
            <a:srgbClr val="2B2952"/>
          </a:solidFill>
          <a:ln/>
        </p:spPr>
      </p:sp>
      <p:sp>
        <p:nvSpPr>
          <p:cNvPr id="12" name="Text 8"/>
          <p:cNvSpPr/>
          <p:nvPr/>
        </p:nvSpPr>
        <p:spPr>
          <a:xfrm>
            <a:off x="1020723" y="3546158"/>
            <a:ext cx="214908" cy="344448"/>
          </a:xfrm>
          <a:prstGeom prst="rect">
            <a:avLst/>
          </a:prstGeom>
          <a:noFill/>
          <a:ln/>
        </p:spPr>
        <p:txBody>
          <a:bodyPr wrap="none" rtlCol="0" anchor="t"/>
          <a:lstStyle/>
          <a:p>
            <a:pPr marL="0" indent="0" algn="ctr">
              <a:lnSpc>
                <a:spcPts val="2712"/>
              </a:lnSpc>
              <a:buNone/>
            </a:pPr>
            <a:r>
              <a:rPr lang="en-US" sz="2712" b="1" dirty="0">
                <a:solidFill>
                  <a:srgbClr val="D9E1FF"/>
                </a:solidFill>
                <a:latin typeface="Syne" pitchFamily="34" charset="0"/>
                <a:ea typeface="Syne" pitchFamily="34" charset="-122"/>
                <a:cs typeface="Syne" pitchFamily="34" charset="-120"/>
              </a:rPr>
              <a:t>2</a:t>
            </a:r>
            <a:endParaRPr lang="en-US" sz="2712" dirty="0"/>
          </a:p>
        </p:txBody>
      </p:sp>
      <p:sp>
        <p:nvSpPr>
          <p:cNvPr id="13" name="Text 9"/>
          <p:cNvSpPr/>
          <p:nvPr/>
        </p:nvSpPr>
        <p:spPr>
          <a:xfrm>
            <a:off x="1646515" y="3444002"/>
            <a:ext cx="3132653" cy="358735"/>
          </a:xfrm>
          <a:prstGeom prst="rect">
            <a:avLst/>
          </a:prstGeom>
          <a:noFill/>
          <a:ln/>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Descriptive Analysis</a:t>
            </a:r>
            <a:endParaRPr lang="en-US" sz="2260" dirty="0"/>
          </a:p>
        </p:txBody>
      </p:sp>
      <p:sp>
        <p:nvSpPr>
          <p:cNvPr id="14" name="Text 10"/>
          <p:cNvSpPr/>
          <p:nvPr/>
        </p:nvSpPr>
        <p:spPr>
          <a:xfrm>
            <a:off x="1646515" y="3949065"/>
            <a:ext cx="6643688" cy="780574"/>
          </a:xfrm>
          <a:prstGeom prst="rect">
            <a:avLst/>
          </a:prstGeom>
          <a:noFill/>
          <a:ln/>
        </p:spPr>
        <p:txBody>
          <a:bodyPr wrap="square" rtlCol="0" anchor="t"/>
          <a:lstStyle/>
          <a:p>
            <a:pPr marL="0" indent="0">
              <a:lnSpc>
                <a:spcPts val="3073"/>
              </a:lnSpc>
              <a:buNone/>
            </a:pPr>
            <a:r>
              <a:rPr lang="en-US" sz="1921" dirty="0">
                <a:solidFill>
                  <a:srgbClr val="D9E1FF"/>
                </a:solidFill>
                <a:latin typeface="Arimo" pitchFamily="34" charset="0"/>
                <a:ea typeface="Arimo" pitchFamily="34" charset="-122"/>
                <a:cs typeface="Arimo" pitchFamily="34" charset="-120"/>
              </a:rPr>
              <a:t>Identify patterns and visualize insights in product descriptions.</a:t>
            </a:r>
            <a:endParaRPr lang="en-US" sz="1921" dirty="0"/>
          </a:p>
        </p:txBody>
      </p:sp>
      <p:sp>
        <p:nvSpPr>
          <p:cNvPr id="15" name="Shape 11"/>
          <p:cNvSpPr/>
          <p:nvPr/>
        </p:nvSpPr>
        <p:spPr>
          <a:xfrm>
            <a:off x="853797" y="5247918"/>
            <a:ext cx="548878" cy="548878"/>
          </a:xfrm>
          <a:prstGeom prst="roundRect">
            <a:avLst>
              <a:gd name="adj" fmla="val 6667"/>
            </a:avLst>
          </a:prstGeom>
          <a:solidFill>
            <a:srgbClr val="2B2952"/>
          </a:solidFill>
          <a:ln/>
        </p:spPr>
      </p:sp>
      <p:sp>
        <p:nvSpPr>
          <p:cNvPr id="16" name="Text 12"/>
          <p:cNvSpPr/>
          <p:nvPr/>
        </p:nvSpPr>
        <p:spPr>
          <a:xfrm>
            <a:off x="1017865" y="5350073"/>
            <a:ext cx="220742" cy="344448"/>
          </a:xfrm>
          <a:prstGeom prst="rect">
            <a:avLst/>
          </a:prstGeom>
          <a:noFill/>
          <a:ln/>
        </p:spPr>
        <p:txBody>
          <a:bodyPr wrap="none" rtlCol="0" anchor="t"/>
          <a:lstStyle/>
          <a:p>
            <a:pPr marL="0" indent="0" algn="ctr">
              <a:lnSpc>
                <a:spcPts val="2712"/>
              </a:lnSpc>
              <a:buNone/>
            </a:pPr>
            <a:r>
              <a:rPr lang="en-US" sz="2712" b="1" dirty="0">
                <a:solidFill>
                  <a:srgbClr val="D9E1FF"/>
                </a:solidFill>
                <a:latin typeface="Syne" pitchFamily="34" charset="0"/>
                <a:ea typeface="Syne" pitchFamily="34" charset="-122"/>
                <a:cs typeface="Syne" pitchFamily="34" charset="-120"/>
              </a:rPr>
              <a:t>3</a:t>
            </a:r>
            <a:endParaRPr lang="en-US" sz="2712" dirty="0"/>
          </a:p>
        </p:txBody>
      </p:sp>
      <p:sp>
        <p:nvSpPr>
          <p:cNvPr id="17" name="Text 13"/>
          <p:cNvSpPr/>
          <p:nvPr/>
        </p:nvSpPr>
        <p:spPr>
          <a:xfrm>
            <a:off x="1646515" y="5247918"/>
            <a:ext cx="3164681" cy="358735"/>
          </a:xfrm>
          <a:prstGeom prst="rect">
            <a:avLst/>
          </a:prstGeom>
          <a:noFill/>
          <a:ln/>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Feature Engineering</a:t>
            </a:r>
            <a:endParaRPr lang="en-US" sz="2260" dirty="0"/>
          </a:p>
        </p:txBody>
      </p:sp>
      <p:sp>
        <p:nvSpPr>
          <p:cNvPr id="18" name="Text 14"/>
          <p:cNvSpPr/>
          <p:nvPr/>
        </p:nvSpPr>
        <p:spPr>
          <a:xfrm>
            <a:off x="1646515" y="5752981"/>
            <a:ext cx="6643688" cy="390287"/>
          </a:xfrm>
          <a:prstGeom prst="rect">
            <a:avLst/>
          </a:prstGeom>
          <a:noFill/>
          <a:ln/>
        </p:spPr>
        <p:txBody>
          <a:bodyPr wrap="none" rtlCol="0" anchor="t"/>
          <a:lstStyle/>
          <a:p>
            <a:pPr marL="0" indent="0">
              <a:lnSpc>
                <a:spcPts val="3073"/>
              </a:lnSpc>
              <a:buNone/>
            </a:pPr>
            <a:r>
              <a:rPr lang="en-US" sz="1921" dirty="0">
                <a:solidFill>
                  <a:srgbClr val="D9E1FF"/>
                </a:solidFill>
                <a:latin typeface="Arimo" pitchFamily="34" charset="0"/>
                <a:ea typeface="Arimo" pitchFamily="34" charset="-122"/>
                <a:cs typeface="Arimo" pitchFamily="34" charset="-120"/>
              </a:rPr>
              <a:t>Transform raw data into meaningful numerical features.</a:t>
            </a:r>
            <a:endParaRPr lang="en-US" sz="1921" dirty="0"/>
          </a:p>
        </p:txBody>
      </p:sp>
      <p:sp>
        <p:nvSpPr>
          <p:cNvPr id="19" name="Shape 15"/>
          <p:cNvSpPr/>
          <p:nvPr/>
        </p:nvSpPr>
        <p:spPr>
          <a:xfrm>
            <a:off x="853797" y="6661547"/>
            <a:ext cx="548878" cy="548878"/>
          </a:xfrm>
          <a:prstGeom prst="roundRect">
            <a:avLst>
              <a:gd name="adj" fmla="val 6667"/>
            </a:avLst>
          </a:prstGeom>
          <a:solidFill>
            <a:srgbClr val="2B2952"/>
          </a:solidFill>
          <a:ln/>
        </p:spPr>
      </p:sp>
      <p:sp>
        <p:nvSpPr>
          <p:cNvPr id="20" name="Text 16"/>
          <p:cNvSpPr/>
          <p:nvPr/>
        </p:nvSpPr>
        <p:spPr>
          <a:xfrm>
            <a:off x="1005721" y="6763703"/>
            <a:ext cx="244912" cy="344448"/>
          </a:xfrm>
          <a:prstGeom prst="rect">
            <a:avLst/>
          </a:prstGeom>
          <a:noFill/>
          <a:ln/>
        </p:spPr>
        <p:txBody>
          <a:bodyPr wrap="none" rtlCol="0" anchor="t"/>
          <a:lstStyle/>
          <a:p>
            <a:pPr marL="0" indent="0" algn="ctr">
              <a:lnSpc>
                <a:spcPts val="2712"/>
              </a:lnSpc>
              <a:buNone/>
            </a:pPr>
            <a:r>
              <a:rPr lang="en-US" sz="2712" b="1" dirty="0">
                <a:solidFill>
                  <a:srgbClr val="D9E1FF"/>
                </a:solidFill>
                <a:latin typeface="Syne" pitchFamily="34" charset="0"/>
                <a:ea typeface="Syne" pitchFamily="34" charset="-122"/>
                <a:cs typeface="Syne" pitchFamily="34" charset="-120"/>
              </a:rPr>
              <a:t>4</a:t>
            </a:r>
            <a:endParaRPr lang="en-US" sz="2712" dirty="0"/>
          </a:p>
        </p:txBody>
      </p:sp>
      <p:sp>
        <p:nvSpPr>
          <p:cNvPr id="21" name="Text 17"/>
          <p:cNvSpPr/>
          <p:nvPr/>
        </p:nvSpPr>
        <p:spPr>
          <a:xfrm>
            <a:off x="1646515" y="6661547"/>
            <a:ext cx="3210401" cy="358735"/>
          </a:xfrm>
          <a:prstGeom prst="rect">
            <a:avLst/>
          </a:prstGeom>
          <a:noFill/>
          <a:ln/>
        </p:spPr>
        <p:txBody>
          <a:bodyPr wrap="none" rtlCol="0" anchor="t"/>
          <a:lstStyle/>
          <a:p>
            <a:pPr marL="0" indent="0">
              <a:lnSpc>
                <a:spcPts val="2825"/>
              </a:lnSpc>
              <a:buNone/>
            </a:pPr>
            <a:r>
              <a:rPr lang="en-US" sz="2260" b="1" dirty="0">
                <a:solidFill>
                  <a:srgbClr val="D9E1FF"/>
                </a:solidFill>
                <a:latin typeface="Syne" pitchFamily="34" charset="0"/>
                <a:ea typeface="Syne" pitchFamily="34" charset="-122"/>
                <a:cs typeface="Syne" pitchFamily="34" charset="-120"/>
              </a:rPr>
              <a:t>Model Development</a:t>
            </a:r>
            <a:endParaRPr lang="en-US" sz="2260" dirty="0"/>
          </a:p>
        </p:txBody>
      </p:sp>
      <p:sp>
        <p:nvSpPr>
          <p:cNvPr id="22" name="Text 18"/>
          <p:cNvSpPr/>
          <p:nvPr/>
        </p:nvSpPr>
        <p:spPr>
          <a:xfrm>
            <a:off x="1646515" y="7166610"/>
            <a:ext cx="6643688" cy="390287"/>
          </a:xfrm>
          <a:prstGeom prst="rect">
            <a:avLst/>
          </a:prstGeom>
          <a:noFill/>
          <a:ln/>
        </p:spPr>
        <p:txBody>
          <a:bodyPr wrap="none" rtlCol="0" anchor="t"/>
          <a:lstStyle/>
          <a:p>
            <a:pPr marL="0" indent="0">
              <a:lnSpc>
                <a:spcPts val="3073"/>
              </a:lnSpc>
              <a:buNone/>
            </a:pPr>
            <a:r>
              <a:rPr lang="en-US" sz="1921" dirty="0">
                <a:solidFill>
                  <a:srgbClr val="D9E1FF"/>
                </a:solidFill>
                <a:latin typeface="Arimo" pitchFamily="34" charset="0"/>
                <a:ea typeface="Arimo" pitchFamily="34" charset="-122"/>
                <a:cs typeface="Arimo" pitchFamily="34" charset="-120"/>
              </a:rPr>
              <a:t>Create robust models using text data for categorization.</a:t>
            </a:r>
            <a:endParaRPr lang="en-US" sz="192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838"/>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575679"/>
          </a:xfrm>
          <a:prstGeom prst="rect">
            <a:avLst/>
          </a:prstGeom>
        </p:spPr>
      </p:pic>
      <p:sp>
        <p:nvSpPr>
          <p:cNvPr id="5" name="Text 2"/>
          <p:cNvSpPr/>
          <p:nvPr/>
        </p:nvSpPr>
        <p:spPr>
          <a:xfrm>
            <a:off x="2018347" y="3142298"/>
            <a:ext cx="6230422" cy="606028"/>
          </a:xfrm>
          <a:prstGeom prst="rect">
            <a:avLst/>
          </a:prstGeom>
          <a:noFill/>
          <a:ln/>
        </p:spPr>
        <p:txBody>
          <a:bodyPr wrap="none" rtlCol="0" anchor="t"/>
          <a:lstStyle/>
          <a:p>
            <a:pPr marL="0" indent="0">
              <a:lnSpc>
                <a:spcPts val="4772"/>
              </a:lnSpc>
              <a:buNone/>
            </a:pPr>
            <a:r>
              <a:rPr lang="en-US" sz="3818" b="1" dirty="0">
                <a:solidFill>
                  <a:srgbClr val="FFFFFF"/>
                </a:solidFill>
                <a:latin typeface="Syne" pitchFamily="34" charset="0"/>
                <a:ea typeface="Syne" pitchFamily="34" charset="-122"/>
                <a:cs typeface="Syne" pitchFamily="34" charset="-120"/>
              </a:rPr>
              <a:t>Data Preparation Steps</a:t>
            </a:r>
            <a:endParaRPr lang="en-US" sz="3818" dirty="0"/>
          </a:p>
        </p:txBody>
      </p:sp>
      <p:sp>
        <p:nvSpPr>
          <p:cNvPr id="6" name="Shape 3"/>
          <p:cNvSpPr/>
          <p:nvPr/>
        </p:nvSpPr>
        <p:spPr>
          <a:xfrm>
            <a:off x="7303770" y="4057412"/>
            <a:ext cx="22860" cy="3605808"/>
          </a:xfrm>
          <a:prstGeom prst="roundRect">
            <a:avLst>
              <a:gd name="adj" fmla="val 135209"/>
            </a:avLst>
          </a:prstGeom>
          <a:solidFill>
            <a:srgbClr val="44426B"/>
          </a:solidFill>
          <a:ln/>
        </p:spPr>
      </p:sp>
      <p:sp>
        <p:nvSpPr>
          <p:cNvPr id="7" name="Shape 4"/>
          <p:cNvSpPr/>
          <p:nvPr/>
        </p:nvSpPr>
        <p:spPr>
          <a:xfrm>
            <a:off x="6385084" y="4509611"/>
            <a:ext cx="721162" cy="22860"/>
          </a:xfrm>
          <a:prstGeom prst="roundRect">
            <a:avLst>
              <a:gd name="adj" fmla="val 135209"/>
            </a:avLst>
          </a:prstGeom>
          <a:solidFill>
            <a:srgbClr val="44426B"/>
          </a:solidFill>
          <a:ln/>
        </p:spPr>
      </p:sp>
      <p:sp>
        <p:nvSpPr>
          <p:cNvPr id="8" name="Shape 5"/>
          <p:cNvSpPr/>
          <p:nvPr/>
        </p:nvSpPr>
        <p:spPr>
          <a:xfrm>
            <a:off x="7083385" y="4289227"/>
            <a:ext cx="463629" cy="463629"/>
          </a:xfrm>
          <a:prstGeom prst="roundRect">
            <a:avLst>
              <a:gd name="adj" fmla="val 6667"/>
            </a:avLst>
          </a:prstGeom>
          <a:solidFill>
            <a:srgbClr val="2B2952"/>
          </a:solidFill>
          <a:ln/>
        </p:spPr>
      </p:sp>
      <p:sp>
        <p:nvSpPr>
          <p:cNvPr id="9" name="Text 6"/>
          <p:cNvSpPr/>
          <p:nvPr/>
        </p:nvSpPr>
        <p:spPr>
          <a:xfrm>
            <a:off x="7258407" y="4375547"/>
            <a:ext cx="113467" cy="290870"/>
          </a:xfrm>
          <a:prstGeom prst="rect">
            <a:avLst/>
          </a:prstGeom>
          <a:noFill/>
          <a:ln/>
        </p:spPr>
        <p:txBody>
          <a:bodyPr wrap="none" rtlCol="0" anchor="t"/>
          <a:lstStyle/>
          <a:p>
            <a:pPr marL="0" indent="0" algn="ctr">
              <a:lnSpc>
                <a:spcPts val="2291"/>
              </a:lnSpc>
              <a:buNone/>
            </a:pPr>
            <a:r>
              <a:rPr lang="en-US" sz="2291" b="1" dirty="0">
                <a:solidFill>
                  <a:srgbClr val="D9E1FF"/>
                </a:solidFill>
                <a:latin typeface="Syne" pitchFamily="34" charset="0"/>
                <a:ea typeface="Syne" pitchFamily="34" charset="-122"/>
                <a:cs typeface="Syne" pitchFamily="34" charset="-120"/>
              </a:rPr>
              <a:t>1</a:t>
            </a:r>
            <a:endParaRPr lang="en-US" sz="2291" dirty="0"/>
          </a:p>
        </p:txBody>
      </p:sp>
      <p:sp>
        <p:nvSpPr>
          <p:cNvPr id="10" name="Text 7"/>
          <p:cNvSpPr/>
          <p:nvPr/>
        </p:nvSpPr>
        <p:spPr>
          <a:xfrm>
            <a:off x="3757851" y="4263390"/>
            <a:ext cx="2424113" cy="303014"/>
          </a:xfrm>
          <a:prstGeom prst="rect">
            <a:avLst/>
          </a:prstGeom>
          <a:noFill/>
          <a:ln/>
        </p:spPr>
        <p:txBody>
          <a:bodyPr wrap="none" rtlCol="0" anchor="t"/>
          <a:lstStyle/>
          <a:p>
            <a:pPr marL="0" indent="0" algn="r">
              <a:lnSpc>
                <a:spcPts val="2386"/>
              </a:lnSpc>
              <a:buNone/>
            </a:pPr>
            <a:r>
              <a:rPr lang="en-US" sz="1909" b="1" dirty="0">
                <a:solidFill>
                  <a:srgbClr val="D9E1FF"/>
                </a:solidFill>
                <a:latin typeface="Syne" pitchFamily="34" charset="0"/>
                <a:ea typeface="Syne" pitchFamily="34" charset="-122"/>
                <a:cs typeface="Syne" pitchFamily="34" charset="-120"/>
              </a:rPr>
              <a:t>Dataset Cleaning</a:t>
            </a:r>
            <a:endParaRPr lang="en-US" sz="1909" dirty="0"/>
          </a:p>
        </p:txBody>
      </p:sp>
      <p:sp>
        <p:nvSpPr>
          <p:cNvPr id="11" name="Text 8"/>
          <p:cNvSpPr/>
          <p:nvPr/>
        </p:nvSpPr>
        <p:spPr>
          <a:xfrm>
            <a:off x="2018347" y="4689991"/>
            <a:ext cx="4163616" cy="659368"/>
          </a:xfrm>
          <a:prstGeom prst="rect">
            <a:avLst/>
          </a:prstGeom>
          <a:noFill/>
          <a:ln/>
        </p:spPr>
        <p:txBody>
          <a:bodyPr wrap="square" rtlCol="0" anchor="t"/>
          <a:lstStyle/>
          <a:p>
            <a:pPr marL="0" indent="0" algn="r">
              <a:lnSpc>
                <a:spcPts val="2596"/>
              </a:lnSpc>
              <a:buNone/>
            </a:pPr>
            <a:r>
              <a:rPr lang="en-US" sz="1623" dirty="0">
                <a:solidFill>
                  <a:srgbClr val="D9E1FF"/>
                </a:solidFill>
                <a:latin typeface="Arimo" pitchFamily="34" charset="0"/>
                <a:ea typeface="Arimo" pitchFamily="34" charset="-122"/>
                <a:cs typeface="Arimo" pitchFamily="34" charset="-120"/>
              </a:rPr>
              <a:t>Remove duplicates and handle missing values to enhance quality.</a:t>
            </a:r>
            <a:endParaRPr lang="en-US" sz="1623" dirty="0"/>
          </a:p>
        </p:txBody>
      </p:sp>
      <p:sp>
        <p:nvSpPr>
          <p:cNvPr id="12" name="Shape 9"/>
          <p:cNvSpPr/>
          <p:nvPr/>
        </p:nvSpPr>
        <p:spPr>
          <a:xfrm>
            <a:off x="7524155" y="5539740"/>
            <a:ext cx="721162" cy="22860"/>
          </a:xfrm>
          <a:prstGeom prst="roundRect">
            <a:avLst>
              <a:gd name="adj" fmla="val 135209"/>
            </a:avLst>
          </a:prstGeom>
          <a:solidFill>
            <a:srgbClr val="44426B"/>
          </a:solidFill>
          <a:ln/>
        </p:spPr>
      </p:sp>
      <p:sp>
        <p:nvSpPr>
          <p:cNvPr id="13" name="Shape 10"/>
          <p:cNvSpPr/>
          <p:nvPr/>
        </p:nvSpPr>
        <p:spPr>
          <a:xfrm>
            <a:off x="7083385" y="5319355"/>
            <a:ext cx="463629" cy="463629"/>
          </a:xfrm>
          <a:prstGeom prst="roundRect">
            <a:avLst>
              <a:gd name="adj" fmla="val 6667"/>
            </a:avLst>
          </a:prstGeom>
          <a:solidFill>
            <a:srgbClr val="2B2952"/>
          </a:solidFill>
          <a:ln/>
        </p:spPr>
      </p:sp>
      <p:sp>
        <p:nvSpPr>
          <p:cNvPr id="14" name="Text 11"/>
          <p:cNvSpPr/>
          <p:nvPr/>
        </p:nvSpPr>
        <p:spPr>
          <a:xfrm>
            <a:off x="7224474" y="5405676"/>
            <a:ext cx="181451" cy="290870"/>
          </a:xfrm>
          <a:prstGeom prst="rect">
            <a:avLst/>
          </a:prstGeom>
          <a:noFill/>
          <a:ln/>
        </p:spPr>
        <p:txBody>
          <a:bodyPr wrap="none" rtlCol="0" anchor="t"/>
          <a:lstStyle/>
          <a:p>
            <a:pPr marL="0" indent="0" algn="ctr">
              <a:lnSpc>
                <a:spcPts val="2291"/>
              </a:lnSpc>
              <a:buNone/>
            </a:pPr>
            <a:r>
              <a:rPr lang="en-US" sz="2291" b="1" dirty="0">
                <a:solidFill>
                  <a:srgbClr val="D9E1FF"/>
                </a:solidFill>
                <a:latin typeface="Syne" pitchFamily="34" charset="0"/>
                <a:ea typeface="Syne" pitchFamily="34" charset="-122"/>
                <a:cs typeface="Syne" pitchFamily="34" charset="-120"/>
              </a:rPr>
              <a:t>2</a:t>
            </a:r>
            <a:endParaRPr lang="en-US" sz="2291" dirty="0"/>
          </a:p>
        </p:txBody>
      </p:sp>
      <p:sp>
        <p:nvSpPr>
          <p:cNvPr id="15" name="Text 12"/>
          <p:cNvSpPr/>
          <p:nvPr/>
        </p:nvSpPr>
        <p:spPr>
          <a:xfrm>
            <a:off x="8448437" y="5293519"/>
            <a:ext cx="2622828" cy="303014"/>
          </a:xfrm>
          <a:prstGeom prst="rect">
            <a:avLst/>
          </a:prstGeom>
          <a:noFill/>
          <a:ln/>
        </p:spPr>
        <p:txBody>
          <a:bodyPr wrap="none" rtlCol="0" anchor="t"/>
          <a:lstStyle/>
          <a:p>
            <a:pPr marL="0" indent="0" algn="l">
              <a:lnSpc>
                <a:spcPts val="2386"/>
              </a:lnSpc>
              <a:buNone/>
            </a:pPr>
            <a:r>
              <a:rPr lang="en-US" sz="1909" b="1" dirty="0">
                <a:solidFill>
                  <a:srgbClr val="D9E1FF"/>
                </a:solidFill>
                <a:latin typeface="Syne" pitchFamily="34" charset="0"/>
                <a:ea typeface="Syne" pitchFamily="34" charset="-122"/>
                <a:cs typeface="Syne" pitchFamily="34" charset="-120"/>
              </a:rPr>
              <a:t>Data Normalization</a:t>
            </a:r>
            <a:endParaRPr lang="en-US" sz="1909" dirty="0"/>
          </a:p>
        </p:txBody>
      </p:sp>
      <p:sp>
        <p:nvSpPr>
          <p:cNvPr id="16" name="Text 13"/>
          <p:cNvSpPr/>
          <p:nvPr/>
        </p:nvSpPr>
        <p:spPr>
          <a:xfrm>
            <a:off x="8448437" y="5720120"/>
            <a:ext cx="4163616" cy="659368"/>
          </a:xfrm>
          <a:prstGeom prst="rect">
            <a:avLst/>
          </a:prstGeom>
          <a:noFill/>
          <a:ln/>
        </p:spPr>
        <p:txBody>
          <a:bodyPr wrap="square" rtlCol="0" anchor="t"/>
          <a:lstStyle/>
          <a:p>
            <a:pPr marL="0" indent="0" algn="l">
              <a:lnSpc>
                <a:spcPts val="2596"/>
              </a:lnSpc>
              <a:buNone/>
            </a:pPr>
            <a:r>
              <a:rPr lang="en-US" sz="1623" dirty="0">
                <a:solidFill>
                  <a:srgbClr val="D9E1FF"/>
                </a:solidFill>
                <a:latin typeface="Arimo" pitchFamily="34" charset="0"/>
                <a:ea typeface="Arimo" pitchFamily="34" charset="-122"/>
                <a:cs typeface="Arimo" pitchFamily="34" charset="-120"/>
              </a:rPr>
              <a:t>Standardize descriptions for better consistency across entries.</a:t>
            </a:r>
            <a:endParaRPr lang="en-US" sz="1623" dirty="0"/>
          </a:p>
        </p:txBody>
      </p:sp>
      <p:sp>
        <p:nvSpPr>
          <p:cNvPr id="17" name="Shape 14"/>
          <p:cNvSpPr/>
          <p:nvPr/>
        </p:nvSpPr>
        <p:spPr>
          <a:xfrm>
            <a:off x="6385084" y="6466880"/>
            <a:ext cx="721162" cy="22860"/>
          </a:xfrm>
          <a:prstGeom prst="roundRect">
            <a:avLst>
              <a:gd name="adj" fmla="val 135209"/>
            </a:avLst>
          </a:prstGeom>
          <a:solidFill>
            <a:srgbClr val="44426B"/>
          </a:solidFill>
          <a:ln/>
        </p:spPr>
      </p:sp>
      <p:sp>
        <p:nvSpPr>
          <p:cNvPr id="18" name="Shape 15"/>
          <p:cNvSpPr/>
          <p:nvPr/>
        </p:nvSpPr>
        <p:spPr>
          <a:xfrm>
            <a:off x="7083385" y="6246495"/>
            <a:ext cx="463629" cy="463629"/>
          </a:xfrm>
          <a:prstGeom prst="roundRect">
            <a:avLst>
              <a:gd name="adj" fmla="val 6667"/>
            </a:avLst>
          </a:prstGeom>
          <a:solidFill>
            <a:srgbClr val="2B2952"/>
          </a:solidFill>
          <a:ln/>
        </p:spPr>
      </p:sp>
      <p:sp>
        <p:nvSpPr>
          <p:cNvPr id="19" name="Text 16"/>
          <p:cNvSpPr/>
          <p:nvPr/>
        </p:nvSpPr>
        <p:spPr>
          <a:xfrm>
            <a:off x="7221974" y="6332815"/>
            <a:ext cx="186452" cy="290870"/>
          </a:xfrm>
          <a:prstGeom prst="rect">
            <a:avLst/>
          </a:prstGeom>
          <a:noFill/>
          <a:ln/>
        </p:spPr>
        <p:txBody>
          <a:bodyPr wrap="none" rtlCol="0" anchor="t"/>
          <a:lstStyle/>
          <a:p>
            <a:pPr marL="0" indent="0" algn="ctr">
              <a:lnSpc>
                <a:spcPts val="2291"/>
              </a:lnSpc>
              <a:buNone/>
            </a:pPr>
            <a:r>
              <a:rPr lang="en-US" sz="2291" b="1" dirty="0">
                <a:solidFill>
                  <a:srgbClr val="D9E1FF"/>
                </a:solidFill>
                <a:latin typeface="Syne" pitchFamily="34" charset="0"/>
                <a:ea typeface="Syne" pitchFamily="34" charset="-122"/>
                <a:cs typeface="Syne" pitchFamily="34" charset="-120"/>
              </a:rPr>
              <a:t>3</a:t>
            </a:r>
            <a:endParaRPr lang="en-US" sz="2291" dirty="0"/>
          </a:p>
        </p:txBody>
      </p:sp>
      <p:sp>
        <p:nvSpPr>
          <p:cNvPr id="20" name="Text 17"/>
          <p:cNvSpPr/>
          <p:nvPr/>
        </p:nvSpPr>
        <p:spPr>
          <a:xfrm>
            <a:off x="3757851" y="6220658"/>
            <a:ext cx="2424113" cy="303014"/>
          </a:xfrm>
          <a:prstGeom prst="rect">
            <a:avLst/>
          </a:prstGeom>
          <a:noFill/>
          <a:ln/>
        </p:spPr>
        <p:txBody>
          <a:bodyPr wrap="none" rtlCol="0" anchor="t"/>
          <a:lstStyle/>
          <a:p>
            <a:pPr marL="0" indent="0" algn="r">
              <a:lnSpc>
                <a:spcPts val="2386"/>
              </a:lnSpc>
              <a:buNone/>
            </a:pPr>
            <a:r>
              <a:rPr lang="en-US" sz="1909" b="1" dirty="0">
                <a:solidFill>
                  <a:srgbClr val="D9E1FF"/>
                </a:solidFill>
                <a:latin typeface="Syne" pitchFamily="34" charset="0"/>
                <a:ea typeface="Syne" pitchFamily="34" charset="-122"/>
                <a:cs typeface="Syne" pitchFamily="34" charset="-120"/>
              </a:rPr>
              <a:t>Feature Encoding</a:t>
            </a:r>
            <a:endParaRPr lang="en-US" sz="1909" dirty="0"/>
          </a:p>
        </p:txBody>
      </p:sp>
      <p:sp>
        <p:nvSpPr>
          <p:cNvPr id="21" name="Text 18"/>
          <p:cNvSpPr/>
          <p:nvPr/>
        </p:nvSpPr>
        <p:spPr>
          <a:xfrm>
            <a:off x="2018347" y="6647259"/>
            <a:ext cx="4163616" cy="659368"/>
          </a:xfrm>
          <a:prstGeom prst="rect">
            <a:avLst/>
          </a:prstGeom>
          <a:noFill/>
          <a:ln/>
        </p:spPr>
        <p:txBody>
          <a:bodyPr wrap="square" rtlCol="0" anchor="t"/>
          <a:lstStyle/>
          <a:p>
            <a:pPr marL="0" indent="0" algn="r">
              <a:lnSpc>
                <a:spcPts val="2596"/>
              </a:lnSpc>
              <a:buNone/>
            </a:pPr>
            <a:r>
              <a:rPr lang="en-US" sz="1623" dirty="0">
                <a:solidFill>
                  <a:srgbClr val="D9E1FF"/>
                </a:solidFill>
                <a:latin typeface="Arimo" pitchFamily="34" charset="0"/>
                <a:ea typeface="Arimo" pitchFamily="34" charset="-122"/>
                <a:cs typeface="Arimo" pitchFamily="34" charset="-120"/>
              </a:rPr>
              <a:t>Encode product categories for improved machine learning integration.</a:t>
            </a:r>
            <a:endParaRPr lang="en-US" sz="162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D1F61B-48AC-F930-0434-774DB46C85CE}"/>
              </a:ext>
            </a:extLst>
          </p:cNvPr>
          <p:cNvSpPr txBox="1"/>
          <p:nvPr/>
        </p:nvSpPr>
        <p:spPr>
          <a:xfrm>
            <a:off x="1616926" y="457201"/>
            <a:ext cx="6958361" cy="2123658"/>
          </a:xfrm>
          <a:prstGeom prst="rect">
            <a:avLst/>
          </a:prstGeom>
          <a:noFill/>
        </p:spPr>
        <p:txBody>
          <a:bodyPr wrap="square" rtlCol="0">
            <a:spAutoFit/>
          </a:bodyPr>
          <a:lstStyle/>
          <a:p>
            <a:r>
              <a:rPr lang="en-US" sz="4400" spc="-240" dirty="0">
                <a:latin typeface="Russo One"/>
              </a:rPr>
              <a:t>Description Length Distribution by Category</a:t>
            </a:r>
          </a:p>
          <a:p>
            <a:endParaRPr lang="en-IN" sz="4400" dirty="0"/>
          </a:p>
        </p:txBody>
      </p:sp>
      <p:pic>
        <p:nvPicPr>
          <p:cNvPr id="4" name="Picture 3">
            <a:extLst>
              <a:ext uri="{FF2B5EF4-FFF2-40B4-BE49-F238E27FC236}">
                <a16:creationId xmlns:a16="http://schemas.microsoft.com/office/drawing/2014/main" id="{042789B5-AB45-F83F-72B5-DB9258A2C514}"/>
              </a:ext>
            </a:extLst>
          </p:cNvPr>
          <p:cNvPicPr>
            <a:picLocks noChangeAspect="1"/>
          </p:cNvPicPr>
          <p:nvPr/>
        </p:nvPicPr>
        <p:blipFill>
          <a:blip r:embed="rId2"/>
          <a:stretch>
            <a:fillRect/>
          </a:stretch>
        </p:blipFill>
        <p:spPr>
          <a:xfrm>
            <a:off x="2731666" y="2107866"/>
            <a:ext cx="8809847" cy="4266839"/>
          </a:xfrm>
          <a:prstGeom prst="rect">
            <a:avLst/>
          </a:prstGeom>
        </p:spPr>
      </p:pic>
      <p:sp>
        <p:nvSpPr>
          <p:cNvPr id="6" name="TextBox 5">
            <a:extLst>
              <a:ext uri="{FF2B5EF4-FFF2-40B4-BE49-F238E27FC236}">
                <a16:creationId xmlns:a16="http://schemas.microsoft.com/office/drawing/2014/main" id="{29073C52-1B95-3198-B1B0-3D6BFF111278}"/>
              </a:ext>
            </a:extLst>
          </p:cNvPr>
          <p:cNvSpPr txBox="1"/>
          <p:nvPr/>
        </p:nvSpPr>
        <p:spPr>
          <a:xfrm>
            <a:off x="1616926" y="6374706"/>
            <a:ext cx="12612030" cy="1754326"/>
          </a:xfrm>
          <a:prstGeom prst="rect">
            <a:avLst/>
          </a:prstGeom>
          <a:noFill/>
        </p:spPr>
        <p:txBody>
          <a:bodyPr wrap="square" rtlCol="0">
            <a:spAutoFit/>
          </a:bodyPr>
          <a:lstStyle/>
          <a:p>
            <a:pPr marL="518160" lvl="1" indent="-259080" algn="l">
              <a:lnSpc>
                <a:spcPts val="3600"/>
              </a:lnSpc>
              <a:buFont typeface="Arial"/>
              <a:buChar char="•"/>
            </a:pPr>
            <a:r>
              <a:rPr lang="en-US" sz="1800" dirty="0">
                <a:latin typeface="DM Sans"/>
              </a:rPr>
              <a:t>Descriptions for products in the “Mobiles &amp; Accessories” category tend to be the longest, followed by “Kitchens &amp; Dining” and “Computers.”</a:t>
            </a:r>
          </a:p>
          <a:p>
            <a:pPr marL="518160" lvl="1" indent="-259080" algn="l">
              <a:lnSpc>
                <a:spcPts val="3600"/>
              </a:lnSpc>
              <a:buFont typeface="Arial"/>
              <a:buChar char="•"/>
            </a:pPr>
            <a:r>
              <a:rPr lang="en-US" sz="1800" dirty="0">
                <a:latin typeface="DM Sans"/>
              </a:rPr>
              <a:t>Descriptions for products in the “Clothing” ,”watches” and “Footwear” categories tend to be on the shorter side.</a:t>
            </a:r>
          </a:p>
          <a:p>
            <a:endParaRPr lang="en-IN" dirty="0"/>
          </a:p>
        </p:txBody>
      </p:sp>
    </p:spTree>
    <p:extLst>
      <p:ext uri="{BB962C8B-B14F-4D97-AF65-F5344CB8AC3E}">
        <p14:creationId xmlns:p14="http://schemas.microsoft.com/office/powerpoint/2010/main" val="124786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E98C21-AC7D-C4E8-885C-81AE68E972FE}"/>
              </a:ext>
            </a:extLst>
          </p:cNvPr>
          <p:cNvSpPr txBox="1"/>
          <p:nvPr/>
        </p:nvSpPr>
        <p:spPr>
          <a:xfrm>
            <a:off x="1650380" y="256471"/>
            <a:ext cx="8006576" cy="769441"/>
          </a:xfrm>
          <a:prstGeom prst="rect">
            <a:avLst/>
          </a:prstGeom>
          <a:noFill/>
        </p:spPr>
        <p:txBody>
          <a:bodyPr wrap="square" rtlCol="0">
            <a:spAutoFit/>
          </a:bodyPr>
          <a:lstStyle/>
          <a:p>
            <a:r>
              <a:rPr lang="en-US" sz="4400" dirty="0"/>
              <a:t>Category Distribution</a:t>
            </a:r>
            <a:endParaRPr lang="en-IN" sz="4400" dirty="0"/>
          </a:p>
        </p:txBody>
      </p:sp>
      <p:pic>
        <p:nvPicPr>
          <p:cNvPr id="4" name="Picture 3">
            <a:extLst>
              <a:ext uri="{FF2B5EF4-FFF2-40B4-BE49-F238E27FC236}">
                <a16:creationId xmlns:a16="http://schemas.microsoft.com/office/drawing/2014/main" id="{7196049F-3F7C-BFFB-3E1A-9ADBCF54C397}"/>
              </a:ext>
            </a:extLst>
          </p:cNvPr>
          <p:cNvPicPr>
            <a:picLocks noChangeAspect="1"/>
          </p:cNvPicPr>
          <p:nvPr/>
        </p:nvPicPr>
        <p:blipFill>
          <a:blip r:embed="rId2"/>
          <a:stretch>
            <a:fillRect/>
          </a:stretch>
        </p:blipFill>
        <p:spPr>
          <a:xfrm>
            <a:off x="2141034" y="1255611"/>
            <a:ext cx="10510264" cy="5267898"/>
          </a:xfrm>
          <a:prstGeom prst="rect">
            <a:avLst/>
          </a:prstGeom>
        </p:spPr>
      </p:pic>
      <p:sp>
        <p:nvSpPr>
          <p:cNvPr id="7" name="TextBox 6">
            <a:extLst>
              <a:ext uri="{FF2B5EF4-FFF2-40B4-BE49-F238E27FC236}">
                <a16:creationId xmlns:a16="http://schemas.microsoft.com/office/drawing/2014/main" id="{7C036E56-AB3A-4BFB-9C8F-2A78AD48BFE7}"/>
              </a:ext>
            </a:extLst>
          </p:cNvPr>
          <p:cNvSpPr txBox="1"/>
          <p:nvPr/>
        </p:nvSpPr>
        <p:spPr>
          <a:xfrm>
            <a:off x="1884555" y="6846849"/>
            <a:ext cx="10192215" cy="646331"/>
          </a:xfrm>
          <a:prstGeom prst="rect">
            <a:avLst/>
          </a:prstGeom>
          <a:noFill/>
        </p:spPr>
        <p:txBody>
          <a:bodyPr wrap="square" rtlCol="0">
            <a:spAutoFit/>
          </a:bodyPr>
          <a:lstStyle/>
          <a:p>
            <a:r>
              <a:rPr lang="en-US" dirty="0"/>
              <a:t>Dataset contains more categories of “Clothing” followed by "</a:t>
            </a:r>
            <a:r>
              <a:rPr lang="en-US" dirty="0" err="1"/>
              <a:t>Jewellery</a:t>
            </a:r>
            <a:r>
              <a:rPr lang="en-US" dirty="0"/>
              <a:t>" and "Footwear", this implies that customers are more interested in buying this products probably female customers</a:t>
            </a:r>
            <a:endParaRPr lang="en-IN" dirty="0"/>
          </a:p>
        </p:txBody>
      </p:sp>
    </p:spTree>
    <p:extLst>
      <p:ext uri="{BB962C8B-B14F-4D97-AF65-F5344CB8AC3E}">
        <p14:creationId xmlns:p14="http://schemas.microsoft.com/office/powerpoint/2010/main" val="2042210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icPr>
            <a:picLocks noChangeAspect="1"/>
          </p:cNvPicPr>
          <p:nvPr/>
        </p:nvPicPr>
        <p:blipFill>
          <a:blip r:embed="rId3"/>
          <a:stretch>
            <a:fillRect/>
          </a:stretch>
        </p:blipFill>
        <p:spPr>
          <a:xfrm>
            <a:off x="0" y="0"/>
            <a:ext cx="14630400" cy="2707481"/>
          </a:xfrm>
          <a:prstGeom prst="rect">
            <a:avLst/>
          </a:prstGeom>
        </p:spPr>
      </p:pic>
      <p:sp>
        <p:nvSpPr>
          <p:cNvPr id="5" name="Text 2"/>
          <p:cNvSpPr/>
          <p:nvPr/>
        </p:nvSpPr>
        <p:spPr>
          <a:xfrm>
            <a:off x="1747242" y="3304818"/>
            <a:ext cx="8667631" cy="637103"/>
          </a:xfrm>
          <a:prstGeom prst="rect">
            <a:avLst/>
          </a:prstGeom>
          <a:noFill/>
          <a:ln/>
        </p:spPr>
        <p:txBody>
          <a:bodyPr wrap="none" rtlCol="0" anchor="t"/>
          <a:lstStyle/>
          <a:p>
            <a:pPr marL="0" indent="0">
              <a:lnSpc>
                <a:spcPts val="5016"/>
              </a:lnSpc>
              <a:buNone/>
            </a:pPr>
            <a:r>
              <a:rPr lang="en-US" sz="4013" b="1" dirty="0">
                <a:solidFill>
                  <a:srgbClr val="FFFFFF"/>
                </a:solidFill>
                <a:latin typeface="Syne" pitchFamily="34" charset="0"/>
                <a:ea typeface="Syne" pitchFamily="34" charset="-122"/>
                <a:cs typeface="Syne" pitchFamily="34" charset="-120"/>
              </a:rPr>
              <a:t>Text Normalization Techniques</a:t>
            </a:r>
            <a:endParaRPr lang="en-US" sz="4013" dirty="0"/>
          </a:p>
        </p:txBody>
      </p:sp>
      <p:sp>
        <p:nvSpPr>
          <p:cNvPr id="6" name="Shape 3"/>
          <p:cNvSpPr/>
          <p:nvPr/>
        </p:nvSpPr>
        <p:spPr>
          <a:xfrm>
            <a:off x="1747242" y="4266724"/>
            <a:ext cx="5459730" cy="1574483"/>
          </a:xfrm>
          <a:prstGeom prst="roundRect">
            <a:avLst>
              <a:gd name="adj" fmla="val 2064"/>
            </a:avLst>
          </a:prstGeom>
          <a:solidFill>
            <a:srgbClr val="2B2952"/>
          </a:solidFill>
          <a:ln/>
        </p:spPr>
      </p:sp>
      <p:sp>
        <p:nvSpPr>
          <p:cNvPr id="7" name="Text 4"/>
          <p:cNvSpPr/>
          <p:nvPr/>
        </p:nvSpPr>
        <p:spPr>
          <a:xfrm>
            <a:off x="1963817" y="4483298"/>
            <a:ext cx="3177540" cy="318492"/>
          </a:xfrm>
          <a:prstGeom prst="rect">
            <a:avLst/>
          </a:prstGeom>
          <a:noFill/>
          <a:ln/>
        </p:spPr>
        <p:txBody>
          <a:bodyPr wrap="none" rtlCol="0" anchor="t"/>
          <a:lstStyle/>
          <a:p>
            <a:pPr marL="0" indent="0">
              <a:lnSpc>
                <a:spcPts val="2508"/>
              </a:lnSpc>
              <a:buNone/>
            </a:pPr>
            <a:r>
              <a:rPr lang="en-US" sz="2007" b="1" dirty="0">
                <a:solidFill>
                  <a:srgbClr val="D9E1FF"/>
                </a:solidFill>
                <a:latin typeface="Syne" pitchFamily="34" charset="0"/>
                <a:ea typeface="Syne" pitchFamily="34" charset="-122"/>
                <a:cs typeface="Syne" pitchFamily="34" charset="-120"/>
              </a:rPr>
              <a:t>Lowercase Conversion</a:t>
            </a:r>
            <a:endParaRPr lang="en-US" sz="2007" dirty="0"/>
          </a:p>
        </p:txBody>
      </p:sp>
      <p:sp>
        <p:nvSpPr>
          <p:cNvPr id="8" name="Text 5"/>
          <p:cNvSpPr/>
          <p:nvPr/>
        </p:nvSpPr>
        <p:spPr>
          <a:xfrm>
            <a:off x="1963817" y="4931688"/>
            <a:ext cx="5026581" cy="346472"/>
          </a:xfrm>
          <a:prstGeom prst="rect">
            <a:avLst/>
          </a:prstGeom>
          <a:noFill/>
          <a:ln/>
        </p:spPr>
        <p:txBody>
          <a:bodyPr wrap="none" rtlCol="0" anchor="t"/>
          <a:lstStyle/>
          <a:p>
            <a:pPr marL="0" indent="0">
              <a:lnSpc>
                <a:spcPts val="2729"/>
              </a:lnSpc>
              <a:buNone/>
            </a:pPr>
            <a:r>
              <a:rPr lang="en-US" sz="1706" dirty="0">
                <a:solidFill>
                  <a:srgbClr val="D9E1FF"/>
                </a:solidFill>
                <a:latin typeface="Arimo" pitchFamily="34" charset="0"/>
                <a:ea typeface="Arimo" pitchFamily="34" charset="-122"/>
                <a:cs typeface="Arimo" pitchFamily="34" charset="-120"/>
              </a:rPr>
              <a:t>Converts all text to lowercase for uniformity.</a:t>
            </a:r>
            <a:endParaRPr lang="en-US" sz="1706" dirty="0"/>
          </a:p>
        </p:txBody>
      </p:sp>
      <p:sp>
        <p:nvSpPr>
          <p:cNvPr id="9" name="Shape 6"/>
          <p:cNvSpPr/>
          <p:nvPr/>
        </p:nvSpPr>
        <p:spPr>
          <a:xfrm>
            <a:off x="7423547" y="4266724"/>
            <a:ext cx="5459730" cy="1574483"/>
          </a:xfrm>
          <a:prstGeom prst="roundRect">
            <a:avLst>
              <a:gd name="adj" fmla="val 2064"/>
            </a:avLst>
          </a:prstGeom>
          <a:solidFill>
            <a:srgbClr val="2B2952"/>
          </a:solidFill>
          <a:ln/>
        </p:spPr>
      </p:sp>
      <p:sp>
        <p:nvSpPr>
          <p:cNvPr id="10" name="Text 7"/>
          <p:cNvSpPr/>
          <p:nvPr/>
        </p:nvSpPr>
        <p:spPr>
          <a:xfrm>
            <a:off x="7640122" y="4483298"/>
            <a:ext cx="3030617" cy="318492"/>
          </a:xfrm>
          <a:prstGeom prst="rect">
            <a:avLst/>
          </a:prstGeom>
          <a:noFill/>
          <a:ln/>
        </p:spPr>
        <p:txBody>
          <a:bodyPr wrap="none" rtlCol="0" anchor="t"/>
          <a:lstStyle/>
          <a:p>
            <a:pPr marL="0" indent="0">
              <a:lnSpc>
                <a:spcPts val="2508"/>
              </a:lnSpc>
              <a:buNone/>
            </a:pPr>
            <a:r>
              <a:rPr lang="en-US" sz="2007" b="1" dirty="0">
                <a:solidFill>
                  <a:srgbClr val="D9E1FF"/>
                </a:solidFill>
                <a:latin typeface="Syne" pitchFamily="34" charset="0"/>
                <a:ea typeface="Syne" pitchFamily="34" charset="-122"/>
                <a:cs typeface="Syne" pitchFamily="34" charset="-120"/>
              </a:rPr>
              <a:t>Whitespace Removal</a:t>
            </a:r>
            <a:endParaRPr lang="en-US" sz="2007" dirty="0"/>
          </a:p>
        </p:txBody>
      </p:sp>
      <p:sp>
        <p:nvSpPr>
          <p:cNvPr id="11" name="Text 8"/>
          <p:cNvSpPr/>
          <p:nvPr/>
        </p:nvSpPr>
        <p:spPr>
          <a:xfrm>
            <a:off x="7640122" y="4931688"/>
            <a:ext cx="5026581" cy="692944"/>
          </a:xfrm>
          <a:prstGeom prst="rect">
            <a:avLst/>
          </a:prstGeom>
          <a:noFill/>
          <a:ln/>
        </p:spPr>
        <p:txBody>
          <a:bodyPr wrap="square" rtlCol="0" anchor="t"/>
          <a:lstStyle/>
          <a:p>
            <a:pPr marL="0" indent="0">
              <a:lnSpc>
                <a:spcPts val="2729"/>
              </a:lnSpc>
              <a:buNone/>
            </a:pPr>
            <a:r>
              <a:rPr lang="en-US" sz="1706" dirty="0">
                <a:solidFill>
                  <a:srgbClr val="D9E1FF"/>
                </a:solidFill>
                <a:latin typeface="Arimo" pitchFamily="34" charset="0"/>
                <a:ea typeface="Arimo" pitchFamily="34" charset="-122"/>
                <a:cs typeface="Arimo" pitchFamily="34" charset="-120"/>
              </a:rPr>
              <a:t>Eliminates unnecessary whitespace for cleaner data.</a:t>
            </a:r>
            <a:endParaRPr lang="en-US" sz="1706" dirty="0"/>
          </a:p>
        </p:txBody>
      </p:sp>
      <p:sp>
        <p:nvSpPr>
          <p:cNvPr id="12" name="Shape 9"/>
          <p:cNvSpPr/>
          <p:nvPr/>
        </p:nvSpPr>
        <p:spPr>
          <a:xfrm>
            <a:off x="1747242" y="6057781"/>
            <a:ext cx="5459730" cy="1574483"/>
          </a:xfrm>
          <a:prstGeom prst="roundRect">
            <a:avLst>
              <a:gd name="adj" fmla="val 2064"/>
            </a:avLst>
          </a:prstGeom>
          <a:solidFill>
            <a:srgbClr val="2B2952"/>
          </a:solidFill>
          <a:ln/>
        </p:spPr>
      </p:sp>
      <p:sp>
        <p:nvSpPr>
          <p:cNvPr id="13" name="Text 10"/>
          <p:cNvSpPr/>
          <p:nvPr/>
        </p:nvSpPr>
        <p:spPr>
          <a:xfrm>
            <a:off x="1963817" y="6274356"/>
            <a:ext cx="3046333" cy="318492"/>
          </a:xfrm>
          <a:prstGeom prst="rect">
            <a:avLst/>
          </a:prstGeom>
          <a:noFill/>
          <a:ln/>
        </p:spPr>
        <p:txBody>
          <a:bodyPr wrap="none" rtlCol="0" anchor="t"/>
          <a:lstStyle/>
          <a:p>
            <a:pPr marL="0" indent="0">
              <a:lnSpc>
                <a:spcPts val="2508"/>
              </a:lnSpc>
              <a:buNone/>
            </a:pPr>
            <a:r>
              <a:rPr lang="en-US" sz="2007" b="1" dirty="0">
                <a:solidFill>
                  <a:srgbClr val="D9E1FF"/>
                </a:solidFill>
                <a:latin typeface="Syne" pitchFamily="34" charset="0"/>
                <a:ea typeface="Syne" pitchFamily="34" charset="-122"/>
                <a:cs typeface="Syne" pitchFamily="34" charset="-120"/>
              </a:rPr>
              <a:t>Punctuation Removal</a:t>
            </a:r>
            <a:endParaRPr lang="en-US" sz="2007" dirty="0"/>
          </a:p>
        </p:txBody>
      </p:sp>
      <p:sp>
        <p:nvSpPr>
          <p:cNvPr id="14" name="Text 11"/>
          <p:cNvSpPr/>
          <p:nvPr/>
        </p:nvSpPr>
        <p:spPr>
          <a:xfrm>
            <a:off x="1963817" y="6722745"/>
            <a:ext cx="5026581" cy="692944"/>
          </a:xfrm>
          <a:prstGeom prst="rect">
            <a:avLst/>
          </a:prstGeom>
          <a:noFill/>
          <a:ln/>
        </p:spPr>
        <p:txBody>
          <a:bodyPr wrap="square" rtlCol="0" anchor="t"/>
          <a:lstStyle/>
          <a:p>
            <a:pPr marL="0" indent="0">
              <a:lnSpc>
                <a:spcPts val="2729"/>
              </a:lnSpc>
              <a:buNone/>
            </a:pPr>
            <a:r>
              <a:rPr lang="en-US" sz="1706" dirty="0">
                <a:solidFill>
                  <a:srgbClr val="D9E1FF"/>
                </a:solidFill>
                <a:latin typeface="Arimo" pitchFamily="34" charset="0"/>
                <a:ea typeface="Arimo" pitchFamily="34" charset="-122"/>
                <a:cs typeface="Arimo" pitchFamily="34" charset="-120"/>
              </a:rPr>
              <a:t>Strips punctuation to ensure focus on relevant words.</a:t>
            </a:r>
            <a:endParaRPr lang="en-US" sz="1706" dirty="0"/>
          </a:p>
        </p:txBody>
      </p:sp>
      <p:sp>
        <p:nvSpPr>
          <p:cNvPr id="15" name="Shape 12"/>
          <p:cNvSpPr/>
          <p:nvPr/>
        </p:nvSpPr>
        <p:spPr>
          <a:xfrm>
            <a:off x="7423547" y="6057781"/>
            <a:ext cx="5459730" cy="1574483"/>
          </a:xfrm>
          <a:prstGeom prst="roundRect">
            <a:avLst>
              <a:gd name="adj" fmla="val 2064"/>
            </a:avLst>
          </a:prstGeom>
          <a:solidFill>
            <a:srgbClr val="2B2952"/>
          </a:solidFill>
          <a:ln/>
        </p:spPr>
      </p:sp>
      <p:sp>
        <p:nvSpPr>
          <p:cNvPr id="16" name="Text 13"/>
          <p:cNvSpPr/>
          <p:nvPr/>
        </p:nvSpPr>
        <p:spPr>
          <a:xfrm>
            <a:off x="7640122" y="6274356"/>
            <a:ext cx="3286125" cy="318492"/>
          </a:xfrm>
          <a:prstGeom prst="rect">
            <a:avLst/>
          </a:prstGeom>
          <a:noFill/>
          <a:ln/>
        </p:spPr>
        <p:txBody>
          <a:bodyPr wrap="none" rtlCol="0" anchor="t"/>
          <a:lstStyle/>
          <a:p>
            <a:pPr marL="0" indent="0">
              <a:lnSpc>
                <a:spcPts val="2508"/>
              </a:lnSpc>
              <a:buNone/>
            </a:pPr>
            <a:r>
              <a:rPr lang="en-US" sz="2007" b="1" dirty="0">
                <a:solidFill>
                  <a:srgbClr val="D9E1FF"/>
                </a:solidFill>
                <a:latin typeface="Syne" pitchFamily="34" charset="0"/>
                <a:ea typeface="Syne" pitchFamily="34" charset="-122"/>
                <a:cs typeface="Syne" pitchFamily="34" charset="-120"/>
              </a:rPr>
              <a:t>Stop Words Elimination</a:t>
            </a:r>
            <a:endParaRPr lang="en-US" sz="2007" dirty="0"/>
          </a:p>
        </p:txBody>
      </p:sp>
      <p:sp>
        <p:nvSpPr>
          <p:cNvPr id="17" name="Text 14"/>
          <p:cNvSpPr/>
          <p:nvPr/>
        </p:nvSpPr>
        <p:spPr>
          <a:xfrm>
            <a:off x="7640122" y="6722745"/>
            <a:ext cx="5026581" cy="692944"/>
          </a:xfrm>
          <a:prstGeom prst="rect">
            <a:avLst/>
          </a:prstGeom>
          <a:noFill/>
          <a:ln/>
        </p:spPr>
        <p:txBody>
          <a:bodyPr wrap="square" rtlCol="0" anchor="t"/>
          <a:lstStyle/>
          <a:p>
            <a:pPr marL="0" indent="0">
              <a:lnSpc>
                <a:spcPts val="2729"/>
              </a:lnSpc>
              <a:buNone/>
            </a:pPr>
            <a:r>
              <a:rPr lang="en-US" sz="1706" dirty="0">
                <a:solidFill>
                  <a:srgbClr val="D9E1FF"/>
                </a:solidFill>
                <a:latin typeface="Arimo" pitchFamily="34" charset="0"/>
                <a:ea typeface="Arimo" pitchFamily="34" charset="-122"/>
                <a:cs typeface="Arimo" pitchFamily="34" charset="-120"/>
              </a:rPr>
              <a:t>Removes common words that may not contribute to categorization.</a:t>
            </a:r>
            <a:endParaRPr lang="en-US" sz="170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20101-AA87-B7D3-ECAB-BE8205ECA4B6}"/>
              </a:ext>
            </a:extLst>
          </p:cNvPr>
          <p:cNvPicPr>
            <a:picLocks noChangeAspect="1"/>
          </p:cNvPicPr>
          <p:nvPr/>
        </p:nvPicPr>
        <p:blipFill>
          <a:blip r:embed="rId2"/>
          <a:stretch>
            <a:fillRect/>
          </a:stretch>
        </p:blipFill>
        <p:spPr>
          <a:xfrm>
            <a:off x="2351982" y="1628428"/>
            <a:ext cx="4885159" cy="2765152"/>
          </a:xfrm>
          <a:prstGeom prst="rect">
            <a:avLst/>
          </a:prstGeom>
        </p:spPr>
      </p:pic>
      <p:pic>
        <p:nvPicPr>
          <p:cNvPr id="5" name="Picture 4">
            <a:extLst>
              <a:ext uri="{FF2B5EF4-FFF2-40B4-BE49-F238E27FC236}">
                <a16:creationId xmlns:a16="http://schemas.microsoft.com/office/drawing/2014/main" id="{65060C59-2115-53CA-3D71-6E2E2521FF4C}"/>
              </a:ext>
            </a:extLst>
          </p:cNvPr>
          <p:cNvPicPr>
            <a:picLocks noChangeAspect="1"/>
          </p:cNvPicPr>
          <p:nvPr/>
        </p:nvPicPr>
        <p:blipFill>
          <a:blip r:embed="rId3"/>
          <a:stretch>
            <a:fillRect/>
          </a:stretch>
        </p:blipFill>
        <p:spPr>
          <a:xfrm>
            <a:off x="7770617" y="1647482"/>
            <a:ext cx="5418635" cy="2765152"/>
          </a:xfrm>
          <a:prstGeom prst="rect">
            <a:avLst/>
          </a:prstGeom>
        </p:spPr>
      </p:pic>
      <p:sp>
        <p:nvSpPr>
          <p:cNvPr id="6" name="TextBox 5">
            <a:extLst>
              <a:ext uri="{FF2B5EF4-FFF2-40B4-BE49-F238E27FC236}">
                <a16:creationId xmlns:a16="http://schemas.microsoft.com/office/drawing/2014/main" id="{9BA91207-3757-5B41-8FE5-2B5884B4A1AC}"/>
              </a:ext>
            </a:extLst>
          </p:cNvPr>
          <p:cNvSpPr txBox="1"/>
          <p:nvPr/>
        </p:nvSpPr>
        <p:spPr>
          <a:xfrm>
            <a:off x="2241395" y="223024"/>
            <a:ext cx="6166625" cy="646331"/>
          </a:xfrm>
          <a:prstGeom prst="rect">
            <a:avLst/>
          </a:prstGeom>
          <a:noFill/>
        </p:spPr>
        <p:txBody>
          <a:bodyPr wrap="square" rtlCol="0">
            <a:spAutoFit/>
          </a:bodyPr>
          <a:lstStyle/>
          <a:p>
            <a:r>
              <a:rPr lang="en-US" sz="3600" dirty="0"/>
              <a:t>Distribution of Text Length</a:t>
            </a:r>
            <a:endParaRPr lang="en-IN" sz="3600" dirty="0"/>
          </a:p>
        </p:txBody>
      </p:sp>
      <p:sp>
        <p:nvSpPr>
          <p:cNvPr id="7" name="TextBox 6">
            <a:extLst>
              <a:ext uri="{FF2B5EF4-FFF2-40B4-BE49-F238E27FC236}">
                <a16:creationId xmlns:a16="http://schemas.microsoft.com/office/drawing/2014/main" id="{A939471A-3DE5-4B1E-84FA-9C258EEE8C92}"/>
              </a:ext>
            </a:extLst>
          </p:cNvPr>
          <p:cNvSpPr txBox="1"/>
          <p:nvPr/>
        </p:nvSpPr>
        <p:spPr>
          <a:xfrm>
            <a:off x="2241395" y="5190761"/>
            <a:ext cx="9367025" cy="1200329"/>
          </a:xfrm>
          <a:prstGeom prst="rect">
            <a:avLst/>
          </a:prstGeom>
          <a:noFill/>
        </p:spPr>
        <p:txBody>
          <a:bodyPr wrap="square" rtlCol="0">
            <a:spAutoFit/>
          </a:bodyPr>
          <a:lstStyle/>
          <a:p>
            <a:r>
              <a:rPr lang="en-US" dirty="0"/>
              <a:t>The cleaning process applied to the text data has resulted in a significant reduction in text length, with an average reduction of approximately 27.10%. This reduction indicates that the cleaning techniques effectively removed extraneous content, noise, punctuation, </a:t>
            </a:r>
            <a:r>
              <a:rPr lang="en-US" dirty="0" err="1"/>
              <a:t>stopwords</a:t>
            </a:r>
            <a:r>
              <a:rPr lang="en-US" dirty="0"/>
              <a:t>, and other irrelevant information from the text data.</a:t>
            </a:r>
            <a:endParaRPr lang="en-IN" dirty="0"/>
          </a:p>
        </p:txBody>
      </p:sp>
    </p:spTree>
    <p:extLst>
      <p:ext uri="{BB962C8B-B14F-4D97-AF65-F5344CB8AC3E}">
        <p14:creationId xmlns:p14="http://schemas.microsoft.com/office/powerpoint/2010/main" val="1913442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sp>
        <p:nvSpPr>
          <p:cNvPr id="4" name="Text 2"/>
          <p:cNvSpPr/>
          <p:nvPr/>
        </p:nvSpPr>
        <p:spPr>
          <a:xfrm>
            <a:off x="968693" y="795933"/>
            <a:ext cx="8215908" cy="726043"/>
          </a:xfrm>
          <a:prstGeom prst="rect">
            <a:avLst/>
          </a:prstGeom>
          <a:noFill/>
          <a:ln/>
        </p:spPr>
        <p:txBody>
          <a:bodyPr wrap="none" rtlCol="0" anchor="t"/>
          <a:lstStyle/>
          <a:p>
            <a:pPr marL="0" indent="0">
              <a:lnSpc>
                <a:spcPts val="5718"/>
              </a:lnSpc>
              <a:buNone/>
            </a:pPr>
            <a:r>
              <a:rPr lang="en-US" sz="4574" b="1" dirty="0">
                <a:solidFill>
                  <a:srgbClr val="FFFFFF"/>
                </a:solidFill>
                <a:latin typeface="Syne" pitchFamily="34" charset="0"/>
                <a:ea typeface="Syne" pitchFamily="34" charset="-122"/>
                <a:cs typeface="Syne" pitchFamily="34" charset="-120"/>
              </a:rPr>
              <a:t>Word Cloud Distribution</a:t>
            </a:r>
          </a:p>
        </p:txBody>
      </p:sp>
      <p:pic>
        <p:nvPicPr>
          <p:cNvPr id="5" name="Image 0" descr="preencoded.png"/>
          <p:cNvPicPr>
            <a:picLocks noChangeAspect="1"/>
          </p:cNvPicPr>
          <p:nvPr/>
        </p:nvPicPr>
        <p:blipFill>
          <a:blip r:embed="rId3"/>
          <a:stretch>
            <a:fillRect/>
          </a:stretch>
        </p:blipFill>
        <p:spPr>
          <a:xfrm>
            <a:off x="968693" y="2015728"/>
            <a:ext cx="6161246" cy="3807857"/>
          </a:xfrm>
          <a:prstGeom prst="rect">
            <a:avLst/>
          </a:prstGeom>
        </p:spPr>
      </p:pic>
      <p:pic>
        <p:nvPicPr>
          <p:cNvPr id="13" name="Picture 12">
            <a:extLst>
              <a:ext uri="{FF2B5EF4-FFF2-40B4-BE49-F238E27FC236}">
                <a16:creationId xmlns:a16="http://schemas.microsoft.com/office/drawing/2014/main" id="{0EC3A9A3-B5ED-B942-4827-EE08BAC23487}"/>
              </a:ext>
            </a:extLst>
          </p:cNvPr>
          <p:cNvPicPr>
            <a:picLocks noChangeAspect="1"/>
          </p:cNvPicPr>
          <p:nvPr/>
        </p:nvPicPr>
        <p:blipFill>
          <a:blip r:embed="rId4"/>
          <a:stretch>
            <a:fillRect/>
          </a:stretch>
        </p:blipFill>
        <p:spPr>
          <a:xfrm>
            <a:off x="7315200" y="2116453"/>
            <a:ext cx="6305542" cy="33566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512743-9740-63D4-D048-424CBCE4D9A1}"/>
              </a:ext>
            </a:extLst>
          </p:cNvPr>
          <p:cNvSpPr txBox="1"/>
          <p:nvPr/>
        </p:nvSpPr>
        <p:spPr>
          <a:xfrm>
            <a:off x="1761891" y="446049"/>
            <a:ext cx="5932449" cy="646331"/>
          </a:xfrm>
          <a:prstGeom prst="rect">
            <a:avLst/>
          </a:prstGeom>
          <a:noFill/>
        </p:spPr>
        <p:txBody>
          <a:bodyPr wrap="square" rtlCol="0">
            <a:spAutoFit/>
          </a:bodyPr>
          <a:lstStyle/>
          <a:p>
            <a:r>
              <a:rPr lang="en-US" sz="3600" dirty="0"/>
              <a:t>Applying Models on TF-IDF</a:t>
            </a:r>
            <a:endParaRPr lang="en-IN" sz="3600" dirty="0"/>
          </a:p>
        </p:txBody>
      </p:sp>
      <p:pic>
        <p:nvPicPr>
          <p:cNvPr id="5" name="Picture 4">
            <a:extLst>
              <a:ext uri="{FF2B5EF4-FFF2-40B4-BE49-F238E27FC236}">
                <a16:creationId xmlns:a16="http://schemas.microsoft.com/office/drawing/2014/main" id="{0B687E7D-C513-692A-9A8F-A41184585ACB}"/>
              </a:ext>
            </a:extLst>
          </p:cNvPr>
          <p:cNvPicPr>
            <a:picLocks noChangeAspect="1"/>
          </p:cNvPicPr>
          <p:nvPr/>
        </p:nvPicPr>
        <p:blipFill>
          <a:blip r:embed="rId2"/>
          <a:stretch>
            <a:fillRect/>
          </a:stretch>
        </p:blipFill>
        <p:spPr>
          <a:xfrm>
            <a:off x="1761891" y="1371121"/>
            <a:ext cx="4527397" cy="3815801"/>
          </a:xfrm>
          <a:prstGeom prst="rect">
            <a:avLst/>
          </a:prstGeom>
        </p:spPr>
      </p:pic>
      <p:sp>
        <p:nvSpPr>
          <p:cNvPr id="6" name="TextBox 5">
            <a:extLst>
              <a:ext uri="{FF2B5EF4-FFF2-40B4-BE49-F238E27FC236}">
                <a16:creationId xmlns:a16="http://schemas.microsoft.com/office/drawing/2014/main" id="{69EEEFF0-AB37-E0EF-E45B-C0D660C21C77}"/>
              </a:ext>
            </a:extLst>
          </p:cNvPr>
          <p:cNvSpPr txBox="1"/>
          <p:nvPr/>
        </p:nvSpPr>
        <p:spPr>
          <a:xfrm>
            <a:off x="1505414" y="6686706"/>
            <a:ext cx="10359483" cy="923330"/>
          </a:xfrm>
          <a:prstGeom prst="rect">
            <a:avLst/>
          </a:prstGeom>
          <a:noFill/>
        </p:spPr>
        <p:txBody>
          <a:bodyPr wrap="square" rtlCol="0">
            <a:spAutoFit/>
          </a:bodyPr>
          <a:lstStyle/>
          <a:p>
            <a:r>
              <a:rPr lang="en-US" dirty="0"/>
              <a:t>The Ridge Classifier, SGD Classifier, and Linear SVM stand out with high training and validation accuracies. This indicates that these models are robust and generalize well to new data, making them the best choices for this task.</a:t>
            </a:r>
            <a:endParaRPr lang="en-IN" dirty="0"/>
          </a:p>
        </p:txBody>
      </p:sp>
      <p:pic>
        <p:nvPicPr>
          <p:cNvPr id="7" name="Image 1" descr="preencoded.png"/>
          <p:cNvPicPr>
            <a:picLocks noChangeAspect="1"/>
          </p:cNvPicPr>
          <p:nvPr/>
        </p:nvPicPr>
        <p:blipFill>
          <a:blip r:embed="rId3"/>
          <a:stretch>
            <a:fillRect/>
          </a:stretch>
        </p:blipFill>
        <p:spPr>
          <a:xfrm>
            <a:off x="8802455" y="356400"/>
            <a:ext cx="4868942" cy="3128367"/>
          </a:xfrm>
          <a:prstGeom prst="rect">
            <a:avLst/>
          </a:prstGeom>
        </p:spPr>
      </p:pic>
      <p:pic>
        <p:nvPicPr>
          <p:cNvPr id="12" name="Picture 11">
            <a:extLst>
              <a:ext uri="{FF2B5EF4-FFF2-40B4-BE49-F238E27FC236}">
                <a16:creationId xmlns:a16="http://schemas.microsoft.com/office/drawing/2014/main" id="{4EAF9EA5-21B6-2738-738D-55B55D81AB6B}"/>
              </a:ext>
            </a:extLst>
          </p:cNvPr>
          <p:cNvPicPr>
            <a:picLocks noChangeAspect="1"/>
          </p:cNvPicPr>
          <p:nvPr/>
        </p:nvPicPr>
        <p:blipFill>
          <a:blip r:embed="rId4"/>
          <a:stretch>
            <a:fillRect/>
          </a:stretch>
        </p:blipFill>
        <p:spPr>
          <a:xfrm>
            <a:off x="7545791" y="3743683"/>
            <a:ext cx="6430272" cy="2886478"/>
          </a:xfrm>
          <a:prstGeom prst="rect">
            <a:avLst/>
          </a:prstGeom>
        </p:spPr>
      </p:pic>
    </p:spTree>
    <p:extLst>
      <p:ext uri="{BB962C8B-B14F-4D97-AF65-F5344CB8AC3E}">
        <p14:creationId xmlns:p14="http://schemas.microsoft.com/office/powerpoint/2010/main" val="559887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33</TotalTime>
  <Words>491</Words>
  <Application>Microsoft Office PowerPoint</Application>
  <PresentationFormat>Custom</PresentationFormat>
  <Paragraphs>77</Paragraphs>
  <Slides>14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Arimo</vt:lpstr>
      <vt:lpstr>DM Sans</vt:lpstr>
      <vt:lpstr>MS Shell Dlg 2</vt:lpstr>
      <vt:lpstr>Russo One</vt:lpstr>
      <vt:lpstr>Syne</vt:lpstr>
      <vt:lpstr>Wingdings</vt:lpstr>
      <vt:lpstr>Wingdings 3</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ASIF HUSSAIN</cp:lastModifiedBy>
  <cp:revision>3</cp:revision>
  <dcterms:created xsi:type="dcterms:W3CDTF">2024-08-04T05:51:44Z</dcterms:created>
  <dcterms:modified xsi:type="dcterms:W3CDTF">2024-08-04T14:19:43Z</dcterms:modified>
</cp:coreProperties>
</file>